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0" r:id="rId2"/>
    <p:sldId id="389" r:id="rId3"/>
    <p:sldId id="336" r:id="rId4"/>
    <p:sldId id="390" r:id="rId5"/>
    <p:sldId id="382" r:id="rId6"/>
    <p:sldId id="345" r:id="rId7"/>
    <p:sldId id="363" r:id="rId8"/>
    <p:sldId id="364" r:id="rId9"/>
    <p:sldId id="365" r:id="rId10"/>
    <p:sldId id="388" r:id="rId11"/>
    <p:sldId id="385" r:id="rId12"/>
    <p:sldId id="387" r:id="rId13"/>
    <p:sldId id="392" r:id="rId14"/>
    <p:sldId id="393" r:id="rId15"/>
    <p:sldId id="344" r:id="rId16"/>
    <p:sldId id="366" r:id="rId17"/>
    <p:sldId id="367" r:id="rId18"/>
    <p:sldId id="368" r:id="rId19"/>
    <p:sldId id="369" r:id="rId20"/>
    <p:sldId id="394" r:id="rId21"/>
  </p:sldIdLst>
  <p:sldSz cx="9144000" cy="6858000" type="screen4x3"/>
  <p:notesSz cx="6858000" cy="90836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C938E"/>
    <a:srgbClr val="22156F"/>
    <a:srgbClr val="4F9378"/>
    <a:srgbClr val="327793"/>
    <a:srgbClr val="0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41" autoAdjust="0"/>
  </p:normalViewPr>
  <p:slideViewPr>
    <p:cSldViewPr snapToObjects="1"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B933C62-5667-48E6-B9A4-3745EA202DF3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3425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4825"/>
            <a:ext cx="5486400" cy="4087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806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806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CC573E-2A0C-4853-BE84-179C8BF3C9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3E9CC19-E6FF-4181-BAA5-B89FE10B698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AA8C29C-CCED-4034-9FA8-CCAE558082C1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0A996F4-17ED-45E5-BA3A-06A1AF4F1615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7839462-6A63-4CDB-B4D8-4DFFAD988EC4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89A9C41-3D80-499A-8D08-E4C7E13B1BE2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6CBD46B-A96E-4431-A235-4447B8F714AC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31E956-4C18-463C-A759-793884DBE2C0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82CD829-4DED-4953-A4EB-C4239C42E368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F4888B2-B380-468B-A77F-9E6A5A42CD53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9896E6F-4A6E-433D-9936-EE4A696EB721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2054A9F-47B2-45DB-99AC-AA490F40B0A5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9B04D8F-AD5D-499A-845A-B7BDAFA24D40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E084F2F-FA94-4894-B35D-69D0D007C402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FBD3F8F-A2CF-430D-B620-F38FA5C79372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8D62603-E960-4BA1-B46A-AA383832EEE1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76B2114-78B5-49D3-86CD-EEF64BCF305E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C93D3A5-9D69-4C8C-A999-BEDB16FB4E09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8DAAB6-2D61-475C-B227-79B2DE653AFF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E7F37CE-98F2-461F-A2AA-B01E1FD796BD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52E6E77-F542-4B12-88DC-930CFC80A4BD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5950B-73D6-4EC4-AB65-7C4162AE3D80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F00D2-C337-4621-8B77-FB8F667401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4C4A0-BD6C-404B-B444-702FA1E99442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718D7-81C0-4FEA-86F7-E08DBC534D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D763E-E6E3-4DA6-844B-B50FA9DA010B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69DC9-7D63-449B-992D-8B91E17B41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1A636-E66E-4807-8DD3-AD3F244BCE4B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102E6-FAD9-41E6-AA0C-20BB4FCEB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049C2-9853-45D8-A2ED-9F5F1DBA690E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8F6DF-4AF9-4B7A-97BD-E393C2179E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A4347-E523-4C27-92AC-CC917A65E640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5A9C8-24E5-44D9-AAE2-7E3F7B644F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4245F-FFFF-432B-BD47-644BAC700487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025DE-6FFA-4EE7-8B22-4B0A88E416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4D8D7-1685-4781-8515-F031878BB134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3F942-C701-468A-BB3C-1D6FBA46B4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50823-CF11-4CBD-874F-B9B5A1DDF237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A962D-1FE9-4BBC-A2E4-CB3E27EDC8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80466-2208-4279-A3AE-385339225392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A6FC6-BF61-4D8A-B3A6-7CBFA418E4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C1B4D-AF42-41B4-B4AD-DFF67DCA7D9F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4C378-614C-4030-B360-7C125E805A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FD2552-48D0-4D8C-BCD7-35627B0ACE3D}" type="datetimeFigureOut">
              <a:rPr lang="en-US"/>
              <a:pPr>
                <a:defRPr/>
              </a:pPr>
              <a:t>11/18/2009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1D0FC1-B4EC-4700-8753-1841F15DE4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0" y="3048000"/>
            <a:ext cx="914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i="1"/>
              <a:t>Representing Clients </a:t>
            </a:r>
            <a:br>
              <a:rPr lang="en-US" sz="4400" b="1" i="1"/>
            </a:br>
            <a:r>
              <a:rPr lang="en-US" sz="4400" b="1" i="1"/>
              <a:t>in Mediation </a:t>
            </a:r>
            <a:endParaRPr lang="en-US" sz="4400" b="1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1930400"/>
            <a:ext cx="6629400" cy="463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spcAft>
                <a:spcPts val="300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Decision-makers</a:t>
            </a:r>
          </a:p>
          <a:p>
            <a:pPr marL="457200" indent="-457200">
              <a:spcAft>
                <a:spcPts val="300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Insurance Carriers</a:t>
            </a:r>
          </a:p>
          <a:p>
            <a:pPr marL="457200" indent="-457200">
              <a:spcAft>
                <a:spcPts val="300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Spouses</a:t>
            </a:r>
          </a:p>
          <a:p>
            <a:pPr marL="457200" indent="-457200">
              <a:spcAft>
                <a:spcPts val="300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Key Players</a:t>
            </a:r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Constituents</a:t>
            </a:r>
          </a:p>
          <a:p>
            <a:pPr marL="284163" indent="-284163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C938E">
              <a:alpha val="77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lumMod val="75000"/>
                <a:alpha val="75000"/>
              </a:schemeClr>
            </a:glow>
            <a:outerShdw blurRad="40005" dist="22987" dir="5400000" algn="tl" rotWithShape="0">
              <a:schemeClr val="accent3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/>
              <a:t>Stakeholders</a:t>
            </a: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4F9378"/>
                </a:solidFill>
              </a:rPr>
              <a:t>www.conflictmgmtassoc.com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88113"/>
            <a:ext cx="91440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C938E">
              <a:alpha val="77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lumMod val="75000"/>
                <a:alpha val="75000"/>
              </a:schemeClr>
            </a:glow>
            <a:outerShdw blurRad="40005" dist="22987" dir="5400000" algn="tl" rotWithShape="0">
              <a:schemeClr val="accent3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/>
              <a:t>Miscellaneous</a:t>
            </a:r>
          </a:p>
        </p:txBody>
      </p:sp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4F9378"/>
                </a:solidFill>
              </a:rPr>
              <a:t>www.conflictmgmtassoc.com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88113"/>
            <a:ext cx="91440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92113" y="1920875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517525">
              <a:spcBef>
                <a:spcPct val="20000"/>
              </a:spcBef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US" sz="3200" dirty="0">
                <a:latin typeface="+mn-lt"/>
                <a:cs typeface="+mn-cs"/>
              </a:rPr>
              <a:t>Submissions</a:t>
            </a:r>
          </a:p>
          <a:p>
            <a:pPr marL="517525" indent="-517525">
              <a:spcBef>
                <a:spcPct val="20000"/>
              </a:spcBef>
              <a:buFont typeface="Wingdings" pitchFamily="2" charset="2"/>
              <a:buChar char="Ø"/>
              <a:tabLst>
                <a:tab pos="457200" algn="l"/>
              </a:tabLst>
              <a:defRPr/>
            </a:pPr>
            <a:endParaRPr lang="en-US" sz="3200" dirty="0">
              <a:latin typeface="+mn-lt"/>
              <a:cs typeface="+mn-cs"/>
            </a:endParaRPr>
          </a:p>
          <a:p>
            <a:pPr marL="517525" indent="-517525">
              <a:spcBef>
                <a:spcPct val="20000"/>
              </a:spcBef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US" sz="3200" dirty="0">
                <a:latin typeface="+mn-lt"/>
                <a:cs typeface="+mn-cs"/>
              </a:rPr>
              <a:t>Logistics</a:t>
            </a:r>
          </a:p>
          <a:p>
            <a:pPr marL="517525" indent="-517525">
              <a:spcBef>
                <a:spcPct val="20000"/>
              </a:spcBef>
              <a:buFont typeface="Wingdings" pitchFamily="2" charset="2"/>
              <a:buChar char="Ø"/>
              <a:tabLst>
                <a:tab pos="457200" algn="l"/>
              </a:tabLst>
              <a:defRPr/>
            </a:pPr>
            <a:endParaRPr lang="en-US" sz="3200" dirty="0">
              <a:latin typeface="+mn-lt"/>
              <a:cs typeface="+mn-cs"/>
            </a:endParaRPr>
          </a:p>
          <a:p>
            <a:pPr marL="517525" indent="-517525">
              <a:spcBef>
                <a:spcPct val="20000"/>
              </a:spcBef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US" sz="3200" dirty="0">
                <a:latin typeface="+mn-lt"/>
                <a:cs typeface="+mn-cs"/>
              </a:rPr>
              <a:t>Procedural Status</a:t>
            </a:r>
          </a:p>
          <a:p>
            <a:pPr marL="517525" indent="-517525">
              <a:spcBef>
                <a:spcPct val="20000"/>
              </a:spcBef>
              <a:buFont typeface="Wingdings" pitchFamily="2" charset="2"/>
              <a:buChar char="Ø"/>
              <a:tabLst>
                <a:tab pos="457200" algn="l"/>
              </a:tabLst>
              <a:defRPr/>
            </a:pPr>
            <a:endParaRPr lang="en-US" sz="3200" dirty="0">
              <a:latin typeface="+mn-lt"/>
              <a:cs typeface="+mn-cs"/>
            </a:endParaRPr>
          </a:p>
          <a:p>
            <a:pPr marL="517525" indent="-517525">
              <a:spcBef>
                <a:spcPct val="20000"/>
              </a:spcBef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US" sz="3200" dirty="0">
                <a:latin typeface="+mn-lt"/>
                <a:cs typeface="+mn-cs"/>
              </a:rPr>
              <a:t>Client Needs</a:t>
            </a:r>
          </a:p>
        </p:txBody>
      </p:sp>
      <p:pic>
        <p:nvPicPr>
          <p:cNvPr id="12296" name="Picture 2" descr="C:\Program Files\Microsoft Office\media\cagcat10\j028606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443288"/>
            <a:ext cx="6254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3" descr="C:\Program Files\Microsoft Office\media\cagcat10\j028541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8813" y="4486275"/>
            <a:ext cx="18669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4" descr="C:\Program Files\Microsoft Office\media\cagcat10\j0252349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57538" y="2497138"/>
            <a:ext cx="1827212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5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91275" y="1662113"/>
            <a:ext cx="183038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C938E">
              <a:alpha val="77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lumMod val="75000"/>
                <a:alpha val="75000"/>
              </a:schemeClr>
            </a:glow>
            <a:outerShdw blurRad="40005" dist="22987" dir="5400000" algn="tl" rotWithShape="0">
              <a:schemeClr val="accent3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/>
              <a:t>Establishing Comfort</a:t>
            </a:r>
          </a:p>
        </p:txBody>
      </p:sp>
      <p:sp>
        <p:nvSpPr>
          <p:cNvPr id="13317" name="TextBox 3"/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4F9378"/>
                </a:solidFill>
              </a:rPr>
              <a:t>www.conflictmgmtassoc.com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88113"/>
            <a:ext cx="91440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9263" y="1763713"/>
            <a:ext cx="8229600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651510" indent="-51435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1. Demographic Facts</a:t>
            </a:r>
          </a:p>
          <a:p>
            <a:pPr marL="651510" indent="-514350">
              <a:spcBef>
                <a:spcPct val="20000"/>
              </a:spcBef>
              <a:buFont typeface="+mj-lt"/>
              <a:buAutoNum type="arabicPeriod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651510" indent="-51435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2. How can Lawyers Help?</a:t>
            </a:r>
          </a:p>
          <a:p>
            <a:pPr marL="651510" indent="-514350">
              <a:spcBef>
                <a:spcPct val="20000"/>
              </a:spcBef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marL="651510" indent="-51435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3. Attorney-Attorney Issues</a:t>
            </a:r>
          </a:p>
          <a:p>
            <a:pPr marL="651510" indent="-514350">
              <a:spcBef>
                <a:spcPct val="20000"/>
              </a:spcBef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marL="651510" indent="-51435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4. Attorney-Client Issues</a:t>
            </a:r>
          </a:p>
          <a:p>
            <a:pPr marL="651510" indent="-514350">
              <a:spcBef>
                <a:spcPct val="20000"/>
              </a:spcBef>
              <a:buFont typeface="Arial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marL="651510" indent="-51435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5. Building Boxes</a:t>
            </a:r>
          </a:p>
        </p:txBody>
      </p:sp>
      <p:pic>
        <p:nvPicPr>
          <p:cNvPr id="13320" name="Picture 2" descr="C:\Program Files\Microsoft Office\media\cagcat10\j019972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9138" y="4572000"/>
            <a:ext cx="1770062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3" descr="C:\Program Files\Microsoft Office\media\cagcat10\j0186348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1550" y="1905000"/>
            <a:ext cx="12890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4" descr="C:\Program Files\Microsoft Office\media\cagcat10\j0149481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8875" y="2354263"/>
            <a:ext cx="2144713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C938E">
              <a:alpha val="77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lumMod val="75000"/>
                <a:alpha val="75000"/>
              </a:schemeClr>
            </a:glow>
            <a:outerShdw blurRad="40005" dist="22987" dir="5400000" algn="tl" rotWithShape="0">
              <a:schemeClr val="accent3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/>
              <a:t>Preparing Clients</a:t>
            </a:r>
          </a:p>
        </p:txBody>
      </p:sp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4F9378"/>
                </a:solidFill>
              </a:rPr>
              <a:t>www.conflictmgmtassoc.com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88113"/>
            <a:ext cx="91440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28638" y="1768475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What’s a caucus?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Bring a Book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What to Expect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Understanding Priorities</a:t>
            </a:r>
          </a:p>
        </p:txBody>
      </p:sp>
      <p:sp>
        <p:nvSpPr>
          <p:cNvPr id="9" name="PubRRectCallout"/>
          <p:cNvSpPr>
            <a:spLocks noEditPoints="1" noChangeArrowheads="1"/>
          </p:cNvSpPr>
          <p:nvPr/>
        </p:nvSpPr>
        <p:spPr bwMode="auto">
          <a:xfrm>
            <a:off x="6096000" y="1676400"/>
            <a:ext cx="1828800" cy="1524000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4345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819400"/>
            <a:ext cx="1100138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UTurnArrow"/>
          <p:cNvSpPr>
            <a:spLocks noEditPoints="1" noChangeArrowheads="1"/>
          </p:cNvSpPr>
          <p:nvPr/>
        </p:nvSpPr>
        <p:spPr bwMode="auto">
          <a:xfrm>
            <a:off x="6686550" y="4235450"/>
            <a:ext cx="1771650" cy="1771650"/>
          </a:xfrm>
          <a:custGeom>
            <a:avLst/>
            <a:gdLst>
              <a:gd name="G0" fmla="+- 0 0 0"/>
              <a:gd name="G1" fmla="+- 5574 0 0"/>
              <a:gd name="G2" fmla="*/ 5574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5574"/>
              <a:gd name="G10" fmla="+- 21600 0 9725"/>
              <a:gd name="G11" fmla="min G10 8691"/>
              <a:gd name="G12" fmla="+- 8826 0 0"/>
              <a:gd name="G13" fmla="+- 14865 0 5975"/>
              <a:gd name="G14" fmla="+- 14865 0 0"/>
              <a:gd name="G15" fmla="*/ 5574 5842 6110"/>
              <a:gd name="G16" fmla="+- 8826 1350 0"/>
              <a:gd name="G17" fmla="+- 8310 0 G15"/>
              <a:gd name="G18" fmla="*/ G17 G7 8310"/>
              <a:gd name="G19" fmla="+- 5574 G18 0"/>
              <a:gd name="G20" fmla="+- G4 0 G18"/>
              <a:gd name="T0" fmla="*/ 9225 w 21600"/>
              <a:gd name="T1" fmla="*/ 0 h 21600"/>
              <a:gd name="T2" fmla="*/ 2787 w 21600"/>
              <a:gd name="T3" fmla="*/ 21600 h 21600"/>
              <a:gd name="T4" fmla="*/ 9725 w 21600"/>
              <a:gd name="T5" fmla="*/ 8826 h 21600"/>
              <a:gd name="T6" fmla="*/ 15663 w 21600"/>
              <a:gd name="T7" fmla="*/ 14865 h 21600"/>
              <a:gd name="T8" fmla="*/ 21600 w 21600"/>
              <a:gd name="T9" fmla="*/ 8826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4865"/>
                </a:moveTo>
                <a:lnTo>
                  <a:pt x="21600" y="8826"/>
                </a:lnTo>
                <a:lnTo>
                  <a:pt x="18450" y="8826"/>
                </a:lnTo>
                <a:lnTo>
                  <a:pt x="18450" y="8310"/>
                </a:lnTo>
                <a:cubicBezTo>
                  <a:pt x="18450" y="3721"/>
                  <a:pt x="14320" y="0"/>
                  <a:pt x="9225" y="0"/>
                </a:cubicBezTo>
                <a:cubicBezTo>
                  <a:pt x="4130" y="0"/>
                  <a:pt x="0" y="3799"/>
                  <a:pt x="0" y="8485"/>
                </a:cubicBezTo>
                <a:lnTo>
                  <a:pt x="0" y="21600"/>
                </a:lnTo>
                <a:lnTo>
                  <a:pt x="5574" y="21600"/>
                </a:lnTo>
                <a:lnTo>
                  <a:pt x="5574" y="8310"/>
                </a:lnTo>
                <a:cubicBezTo>
                  <a:pt x="5574" y="6664"/>
                  <a:pt x="7055" y="5330"/>
                  <a:pt x="8882" y="5330"/>
                </a:cubicBezTo>
                <a:lnTo>
                  <a:pt x="9568" y="5330"/>
                </a:lnTo>
                <a:cubicBezTo>
                  <a:pt x="11395" y="5330"/>
                  <a:pt x="12876" y="6664"/>
                  <a:pt x="12876" y="8310"/>
                </a:cubicBezTo>
                <a:lnTo>
                  <a:pt x="12876" y="8826"/>
                </a:lnTo>
                <a:lnTo>
                  <a:pt x="9725" y="8826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676400"/>
            <a:ext cx="8991600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3200" u="sng" dirty="0">
                <a:latin typeface="+mn-lt"/>
                <a:cs typeface="+mn-cs"/>
              </a:rPr>
              <a:t>Issues</a:t>
            </a:r>
          </a:p>
          <a:p>
            <a:pPr>
              <a:defRPr/>
            </a:pPr>
            <a:r>
              <a:rPr lang="en-US" sz="3200" dirty="0">
                <a:latin typeface="+mn-lt"/>
                <a:cs typeface="+mn-cs"/>
              </a:rPr>
              <a:t>         vs.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3200" u="sng" dirty="0">
                <a:latin typeface="+mn-lt"/>
                <a:cs typeface="+mn-cs"/>
              </a:rPr>
              <a:t>Positions</a:t>
            </a:r>
          </a:p>
          <a:p>
            <a:pPr>
              <a:defRPr/>
            </a:pPr>
            <a:r>
              <a:rPr lang="en-US" sz="3200" dirty="0">
                <a:latin typeface="+mn-lt"/>
                <a:cs typeface="+mn-cs"/>
              </a:rPr>
              <a:t>         vs.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3200" u="sng" dirty="0">
                <a:latin typeface="+mn-lt"/>
                <a:cs typeface="+mn-cs"/>
              </a:rPr>
              <a:t>Interests</a:t>
            </a:r>
          </a:p>
          <a:p>
            <a:pPr marL="284163" indent="-284163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C938E">
              <a:alpha val="77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lumMod val="75000"/>
                <a:alpha val="75000"/>
              </a:schemeClr>
            </a:glow>
            <a:outerShdw blurRad="40005" dist="22987" dir="5400000" algn="tl" rotWithShape="0">
              <a:schemeClr val="accent3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/>
              <a:t>Mediator Lingo</a:t>
            </a:r>
          </a:p>
        </p:txBody>
      </p:sp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4F9378"/>
                </a:solidFill>
              </a:rPr>
              <a:t>www.conflictmgmtassoc.com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88113"/>
            <a:ext cx="91440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68" name="Group 3"/>
          <p:cNvGrpSpPr>
            <a:grpSpLocks/>
          </p:cNvGrpSpPr>
          <p:nvPr/>
        </p:nvGrpSpPr>
        <p:grpSpPr bwMode="auto">
          <a:xfrm>
            <a:off x="847725" y="1752600"/>
            <a:ext cx="6629400" cy="4419600"/>
            <a:chOff x="1248" y="240"/>
            <a:chExt cx="4176" cy="3600"/>
          </a:xfrm>
        </p:grpSpPr>
        <p:sp>
          <p:nvSpPr>
            <p:cNvPr id="15370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20 w 21600"/>
                <a:gd name="T1" fmla="*/ 0 h 21600"/>
                <a:gd name="T2" fmla="*/ 41 w 21600"/>
                <a:gd name="T3" fmla="*/ 29 h 21600"/>
                <a:gd name="T4" fmla="*/ 0 w 21600"/>
                <a:gd name="T5" fmla="*/ 29 h 21600"/>
                <a:gd name="T6" fmla="*/ 0 60000 65536"/>
                <a:gd name="T7" fmla="*/ 0 60000 65536"/>
                <a:gd name="T8" fmla="*/ 0 60000 65536"/>
                <a:gd name="T9" fmla="*/ 5400 w 21600"/>
                <a:gd name="T10" fmla="*/ 11802 h 21600"/>
                <a:gd name="T11" fmla="*/ 16200 w 21600"/>
                <a:gd name="T12" fmla="*/ 20598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0 w 21600"/>
                <a:gd name="T1" fmla="*/ 0 h 21600"/>
                <a:gd name="T2" fmla="*/ 138 w 21600"/>
                <a:gd name="T3" fmla="*/ 0 h 21600"/>
                <a:gd name="T4" fmla="*/ 188 w 21600"/>
                <a:gd name="T5" fmla="*/ 41 h 21600"/>
                <a:gd name="T6" fmla="*/ 0 w 21600"/>
                <a:gd name="T7" fmla="*/ 4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789 w 21600"/>
                <a:gd name="T13" fmla="*/ 508 h 21600"/>
                <a:gd name="T14" fmla="*/ 15811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77 w 21600"/>
                <a:gd name="T1" fmla="*/ 0 h 21600"/>
                <a:gd name="T2" fmla="*/ 364 w 21600"/>
                <a:gd name="T3" fmla="*/ 0 h 21600"/>
                <a:gd name="T4" fmla="*/ 441 w 21600"/>
                <a:gd name="T5" fmla="*/ 40 h 21600"/>
                <a:gd name="T6" fmla="*/ 0 w 21600"/>
                <a:gd name="T7" fmla="*/ 4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90 w 21600"/>
                <a:gd name="T13" fmla="*/ 508 h 21600"/>
                <a:gd name="T14" fmla="*/ 16310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104 w 21600"/>
                <a:gd name="T1" fmla="*/ 0 h 21600"/>
                <a:gd name="T2" fmla="*/ 703 w 21600"/>
                <a:gd name="T3" fmla="*/ 0 h 21600"/>
                <a:gd name="T4" fmla="*/ 807 w 21600"/>
                <a:gd name="T5" fmla="*/ 41 h 21600"/>
                <a:gd name="T6" fmla="*/ 0 w 21600"/>
                <a:gd name="T7" fmla="*/ 4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84 w 21600"/>
                <a:gd name="T13" fmla="*/ 508 h 21600"/>
                <a:gd name="T14" fmla="*/ 17312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PubHalfFrame"/>
          <p:cNvSpPr>
            <a:spLocks noEditPoints="1" noChangeArrowheads="1"/>
          </p:cNvSpPr>
          <p:nvPr/>
        </p:nvSpPr>
        <p:spPr bwMode="auto">
          <a:xfrm>
            <a:off x="5791200" y="1828800"/>
            <a:ext cx="1828800" cy="18288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760538"/>
            <a:ext cx="8077200" cy="535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Quasi-asst. Mediator</a:t>
            </a:r>
          </a:p>
          <a:p>
            <a:pPr>
              <a:defRPr/>
            </a:pPr>
            <a:endParaRPr lang="en-US" sz="3200" b="1" dirty="0">
              <a:latin typeface="+mn-lt"/>
              <a:cs typeface="+mn-cs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3200" b="1" dirty="0">
              <a:latin typeface="+mn-lt"/>
              <a:cs typeface="+mn-cs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3200" b="1" dirty="0">
              <a:latin typeface="+mn-lt"/>
              <a:cs typeface="+mn-cs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Cost-Benefit Analysis</a:t>
            </a:r>
          </a:p>
          <a:p>
            <a:pPr>
              <a:defRPr/>
            </a:pPr>
            <a:endParaRPr lang="en-US" sz="3200" b="1" dirty="0">
              <a:latin typeface="+mn-lt"/>
              <a:cs typeface="+mn-cs"/>
            </a:endParaRPr>
          </a:p>
          <a:p>
            <a:pPr>
              <a:defRPr/>
            </a:pPr>
            <a:endParaRPr lang="en-US" sz="3200" b="1" dirty="0">
              <a:latin typeface="+mn-lt"/>
              <a:cs typeface="+mn-cs"/>
            </a:endParaRPr>
          </a:p>
          <a:p>
            <a:pPr>
              <a:defRPr/>
            </a:pPr>
            <a:endParaRPr lang="en-US" sz="3200" b="1" dirty="0">
              <a:latin typeface="+mn-lt"/>
              <a:cs typeface="+mn-cs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Creativity</a:t>
            </a:r>
          </a:p>
          <a:p>
            <a:pPr marL="284163" indent="-284163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400" dirty="0">
              <a:cs typeface="+mn-cs"/>
            </a:endParaRPr>
          </a:p>
          <a:p>
            <a:pPr marL="284163" indent="-284163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C938E">
              <a:alpha val="77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lumMod val="75000"/>
                <a:alpha val="75000"/>
              </a:schemeClr>
            </a:glow>
            <a:outerShdw blurRad="40005" dist="22987" dir="5400000" algn="tl" rotWithShape="0">
              <a:schemeClr val="accent3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/>
              <a:t>DO’s for LAWYERS</a:t>
            </a:r>
          </a:p>
        </p:txBody>
      </p:sp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4F9378"/>
                </a:solidFill>
              </a:rPr>
              <a:t>www.conflictmgmtassoc.com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88113"/>
            <a:ext cx="91440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92" name="Picture 2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648200"/>
            <a:ext cx="1773238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3" descr="C:\Program Files\Microsoft Office\media\cagcat10\j024069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7663" y="1619250"/>
            <a:ext cx="182562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4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6938" y="3179763"/>
            <a:ext cx="1868487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C938E">
              <a:alpha val="77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lumMod val="75000"/>
                <a:alpha val="75000"/>
              </a:schemeClr>
            </a:glow>
            <a:outerShdw blurRad="40005" dist="22987" dir="5400000" algn="tl" rotWithShape="0">
              <a:schemeClr val="accent3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/>
              <a:t>DON’Ts for LAWYERS</a:t>
            </a:r>
          </a:p>
        </p:txBody>
      </p:sp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4F9378"/>
                </a:solidFill>
              </a:rPr>
              <a:t>www.conflictmgmtassoc.com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88113"/>
            <a:ext cx="91440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Don’t take the Bait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No Second Balcony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Don’t be Rigid</a:t>
            </a:r>
          </a:p>
        </p:txBody>
      </p:sp>
      <p:pic>
        <p:nvPicPr>
          <p:cNvPr id="17416" name="Picture 2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3288" y="1814513"/>
            <a:ext cx="1738312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3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8650" y="2276475"/>
            <a:ext cx="26098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Firewall"/>
          <p:cNvSpPr>
            <a:spLocks noEditPoints="1" noChangeArrowheads="1"/>
          </p:cNvSpPr>
          <p:nvPr/>
        </p:nvSpPr>
        <p:spPr bwMode="auto">
          <a:xfrm>
            <a:off x="7258050" y="5334000"/>
            <a:ext cx="1809750" cy="904875"/>
          </a:xfrm>
          <a:custGeom>
            <a:avLst/>
            <a:gdLst>
              <a:gd name="T0" fmla="*/ 0 w 21600"/>
              <a:gd name="T1" fmla="*/ 0 h 21600"/>
              <a:gd name="T2" fmla="*/ 75814694 w 21600"/>
              <a:gd name="T3" fmla="*/ 0 h 21600"/>
              <a:gd name="T4" fmla="*/ 151629388 w 21600"/>
              <a:gd name="T5" fmla="*/ 0 h 21600"/>
              <a:gd name="T6" fmla="*/ 147838633 w 21600"/>
              <a:gd name="T7" fmla="*/ 18953694 h 21600"/>
              <a:gd name="T8" fmla="*/ 147838633 w 21600"/>
              <a:gd name="T9" fmla="*/ 37907347 h 21600"/>
              <a:gd name="T10" fmla="*/ 75814694 w 21600"/>
              <a:gd name="T11" fmla="*/ 37907347 h 21600"/>
              <a:gd name="T12" fmla="*/ 3790756 w 21600"/>
              <a:gd name="T13" fmla="*/ 37907347 h 21600"/>
              <a:gd name="T14" fmla="*/ 3790756 w 21600"/>
              <a:gd name="T15" fmla="*/ 1895369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32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540" y="4628"/>
                </a:moveTo>
                <a:lnTo>
                  <a:pt x="0" y="4628"/>
                </a:lnTo>
                <a:lnTo>
                  <a:pt x="0" y="0"/>
                </a:lnTo>
                <a:lnTo>
                  <a:pt x="21600" y="0"/>
                </a:lnTo>
                <a:lnTo>
                  <a:pt x="21600" y="4628"/>
                </a:lnTo>
                <a:lnTo>
                  <a:pt x="21060" y="4628"/>
                </a:lnTo>
                <a:lnTo>
                  <a:pt x="21060" y="21600"/>
                </a:lnTo>
                <a:lnTo>
                  <a:pt x="540" y="21600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540" y="4628"/>
                </a:moveTo>
                <a:lnTo>
                  <a:pt x="540" y="6171"/>
                </a:lnTo>
                <a:lnTo>
                  <a:pt x="2700" y="6171"/>
                </a:lnTo>
                <a:lnTo>
                  <a:pt x="2700" y="4628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2700" y="4628"/>
                </a:moveTo>
                <a:lnTo>
                  <a:pt x="2700" y="6171"/>
                </a:lnTo>
                <a:lnTo>
                  <a:pt x="4860" y="6171"/>
                </a:lnTo>
                <a:lnTo>
                  <a:pt x="4860" y="4628"/>
                </a:lnTo>
                <a:lnTo>
                  <a:pt x="2700" y="4628"/>
                </a:lnTo>
                <a:close/>
              </a:path>
              <a:path w="21600" h="21600" extrusionOk="0">
                <a:moveTo>
                  <a:pt x="4860" y="4628"/>
                </a:moveTo>
                <a:lnTo>
                  <a:pt x="4860" y="6171"/>
                </a:lnTo>
                <a:lnTo>
                  <a:pt x="7020" y="6171"/>
                </a:lnTo>
                <a:lnTo>
                  <a:pt x="7020" y="4628"/>
                </a:lnTo>
                <a:lnTo>
                  <a:pt x="4860" y="4628"/>
                </a:lnTo>
                <a:close/>
              </a:path>
              <a:path w="21600" h="21600" extrusionOk="0">
                <a:moveTo>
                  <a:pt x="7020" y="4628"/>
                </a:moveTo>
                <a:lnTo>
                  <a:pt x="7020" y="6171"/>
                </a:lnTo>
                <a:lnTo>
                  <a:pt x="9180" y="6171"/>
                </a:lnTo>
                <a:lnTo>
                  <a:pt x="9180" y="4628"/>
                </a:lnTo>
                <a:lnTo>
                  <a:pt x="7020" y="4628"/>
                </a:lnTo>
                <a:close/>
              </a:path>
              <a:path w="21600" h="21600" extrusionOk="0">
                <a:moveTo>
                  <a:pt x="9180" y="4628"/>
                </a:moveTo>
                <a:lnTo>
                  <a:pt x="9180" y="6171"/>
                </a:lnTo>
                <a:lnTo>
                  <a:pt x="11340" y="6171"/>
                </a:lnTo>
                <a:lnTo>
                  <a:pt x="11340" y="4628"/>
                </a:lnTo>
                <a:lnTo>
                  <a:pt x="9180" y="4628"/>
                </a:lnTo>
                <a:close/>
              </a:path>
              <a:path w="21600" h="21600" extrusionOk="0">
                <a:moveTo>
                  <a:pt x="11340" y="4628"/>
                </a:moveTo>
                <a:lnTo>
                  <a:pt x="11340" y="6171"/>
                </a:lnTo>
                <a:lnTo>
                  <a:pt x="13500" y="6171"/>
                </a:lnTo>
                <a:lnTo>
                  <a:pt x="13500" y="4628"/>
                </a:lnTo>
                <a:lnTo>
                  <a:pt x="11340" y="4628"/>
                </a:lnTo>
                <a:close/>
              </a:path>
              <a:path w="21600" h="21600" extrusionOk="0">
                <a:moveTo>
                  <a:pt x="13500" y="4628"/>
                </a:moveTo>
                <a:lnTo>
                  <a:pt x="13500" y="6171"/>
                </a:lnTo>
                <a:lnTo>
                  <a:pt x="15660" y="6171"/>
                </a:lnTo>
                <a:lnTo>
                  <a:pt x="15660" y="4628"/>
                </a:lnTo>
                <a:lnTo>
                  <a:pt x="13500" y="4628"/>
                </a:lnTo>
                <a:close/>
              </a:path>
              <a:path w="21600" h="21600" extrusionOk="0">
                <a:moveTo>
                  <a:pt x="15660" y="4628"/>
                </a:moveTo>
                <a:lnTo>
                  <a:pt x="15660" y="6171"/>
                </a:lnTo>
                <a:lnTo>
                  <a:pt x="17820" y="6171"/>
                </a:lnTo>
                <a:lnTo>
                  <a:pt x="17820" y="4628"/>
                </a:lnTo>
                <a:lnTo>
                  <a:pt x="15660" y="4628"/>
                </a:lnTo>
                <a:close/>
              </a:path>
              <a:path w="21600" h="21600" extrusionOk="0">
                <a:moveTo>
                  <a:pt x="17820" y="4628"/>
                </a:moveTo>
                <a:lnTo>
                  <a:pt x="17820" y="6171"/>
                </a:lnTo>
                <a:lnTo>
                  <a:pt x="19980" y="6171"/>
                </a:lnTo>
                <a:lnTo>
                  <a:pt x="19980" y="4628"/>
                </a:lnTo>
                <a:lnTo>
                  <a:pt x="17820" y="4628"/>
                </a:lnTo>
                <a:close/>
              </a:path>
              <a:path w="21600" h="21600" extrusionOk="0">
                <a:moveTo>
                  <a:pt x="1620" y="6171"/>
                </a:moveTo>
                <a:lnTo>
                  <a:pt x="1620" y="7714"/>
                </a:lnTo>
                <a:lnTo>
                  <a:pt x="3779" y="7714"/>
                </a:lnTo>
                <a:lnTo>
                  <a:pt x="3779" y="6171"/>
                </a:lnTo>
                <a:lnTo>
                  <a:pt x="1620" y="6171"/>
                </a:lnTo>
                <a:close/>
              </a:path>
              <a:path w="21600" h="21600" extrusionOk="0">
                <a:moveTo>
                  <a:pt x="3779" y="6171"/>
                </a:moveTo>
                <a:lnTo>
                  <a:pt x="3779" y="7714"/>
                </a:lnTo>
                <a:lnTo>
                  <a:pt x="5940" y="7714"/>
                </a:lnTo>
                <a:lnTo>
                  <a:pt x="5940" y="6171"/>
                </a:lnTo>
                <a:lnTo>
                  <a:pt x="3779" y="6171"/>
                </a:lnTo>
                <a:close/>
              </a:path>
              <a:path w="21600" h="21600" extrusionOk="0">
                <a:moveTo>
                  <a:pt x="5940" y="6171"/>
                </a:moveTo>
                <a:lnTo>
                  <a:pt x="5940" y="7714"/>
                </a:lnTo>
                <a:lnTo>
                  <a:pt x="8100" y="7714"/>
                </a:lnTo>
                <a:lnTo>
                  <a:pt x="8100" y="6171"/>
                </a:lnTo>
                <a:lnTo>
                  <a:pt x="5940" y="6171"/>
                </a:lnTo>
                <a:close/>
              </a:path>
              <a:path w="21600" h="21600" extrusionOk="0">
                <a:moveTo>
                  <a:pt x="8100" y="6171"/>
                </a:moveTo>
                <a:lnTo>
                  <a:pt x="8100" y="7714"/>
                </a:lnTo>
                <a:lnTo>
                  <a:pt x="10260" y="7714"/>
                </a:lnTo>
                <a:lnTo>
                  <a:pt x="10260" y="6171"/>
                </a:lnTo>
                <a:lnTo>
                  <a:pt x="8100" y="6171"/>
                </a:lnTo>
                <a:close/>
              </a:path>
              <a:path w="21600" h="21600" extrusionOk="0">
                <a:moveTo>
                  <a:pt x="10260" y="6171"/>
                </a:moveTo>
                <a:lnTo>
                  <a:pt x="10260" y="7714"/>
                </a:lnTo>
                <a:lnTo>
                  <a:pt x="12419" y="7714"/>
                </a:lnTo>
                <a:lnTo>
                  <a:pt x="12419" y="6171"/>
                </a:lnTo>
                <a:lnTo>
                  <a:pt x="10260" y="6171"/>
                </a:lnTo>
                <a:close/>
              </a:path>
              <a:path w="21600" h="21600" extrusionOk="0">
                <a:moveTo>
                  <a:pt x="12419" y="6171"/>
                </a:moveTo>
                <a:lnTo>
                  <a:pt x="12419" y="7714"/>
                </a:lnTo>
                <a:lnTo>
                  <a:pt x="14580" y="7714"/>
                </a:lnTo>
                <a:lnTo>
                  <a:pt x="14580" y="6171"/>
                </a:lnTo>
                <a:lnTo>
                  <a:pt x="12419" y="6171"/>
                </a:lnTo>
                <a:close/>
              </a:path>
              <a:path w="21600" h="21600" extrusionOk="0">
                <a:moveTo>
                  <a:pt x="14580" y="6171"/>
                </a:moveTo>
                <a:lnTo>
                  <a:pt x="14580" y="7714"/>
                </a:lnTo>
                <a:lnTo>
                  <a:pt x="16740" y="7714"/>
                </a:lnTo>
                <a:lnTo>
                  <a:pt x="16740" y="6171"/>
                </a:lnTo>
                <a:lnTo>
                  <a:pt x="14580" y="6171"/>
                </a:lnTo>
                <a:close/>
              </a:path>
              <a:path w="21600" h="21600" extrusionOk="0">
                <a:moveTo>
                  <a:pt x="16740" y="6171"/>
                </a:moveTo>
                <a:lnTo>
                  <a:pt x="16740" y="7714"/>
                </a:lnTo>
                <a:lnTo>
                  <a:pt x="18900" y="7714"/>
                </a:lnTo>
                <a:lnTo>
                  <a:pt x="18900" y="6171"/>
                </a:lnTo>
                <a:lnTo>
                  <a:pt x="16740" y="6171"/>
                </a:lnTo>
                <a:close/>
              </a:path>
              <a:path w="21600" h="21600" extrusionOk="0">
                <a:moveTo>
                  <a:pt x="18900" y="6171"/>
                </a:moveTo>
                <a:lnTo>
                  <a:pt x="18900" y="7714"/>
                </a:lnTo>
                <a:lnTo>
                  <a:pt x="21060" y="7714"/>
                </a:lnTo>
                <a:lnTo>
                  <a:pt x="21060" y="6171"/>
                </a:lnTo>
                <a:lnTo>
                  <a:pt x="18900" y="6171"/>
                </a:lnTo>
                <a:close/>
              </a:path>
              <a:path w="21600" h="21600" extrusionOk="0">
                <a:moveTo>
                  <a:pt x="540" y="7714"/>
                </a:moveTo>
                <a:lnTo>
                  <a:pt x="540" y="9257"/>
                </a:lnTo>
                <a:lnTo>
                  <a:pt x="2700" y="9257"/>
                </a:lnTo>
                <a:lnTo>
                  <a:pt x="2700" y="7714"/>
                </a:lnTo>
                <a:lnTo>
                  <a:pt x="540" y="7714"/>
                </a:lnTo>
                <a:close/>
              </a:path>
              <a:path w="21600" h="21600" extrusionOk="0">
                <a:moveTo>
                  <a:pt x="2700" y="7714"/>
                </a:moveTo>
                <a:lnTo>
                  <a:pt x="2700" y="9257"/>
                </a:lnTo>
                <a:lnTo>
                  <a:pt x="4860" y="9257"/>
                </a:lnTo>
                <a:lnTo>
                  <a:pt x="4860" y="7714"/>
                </a:lnTo>
                <a:lnTo>
                  <a:pt x="2700" y="7714"/>
                </a:lnTo>
                <a:close/>
              </a:path>
              <a:path w="21600" h="21600" extrusionOk="0">
                <a:moveTo>
                  <a:pt x="4860" y="7714"/>
                </a:moveTo>
                <a:lnTo>
                  <a:pt x="4860" y="9257"/>
                </a:lnTo>
                <a:lnTo>
                  <a:pt x="7020" y="9257"/>
                </a:lnTo>
                <a:lnTo>
                  <a:pt x="7020" y="7714"/>
                </a:lnTo>
                <a:lnTo>
                  <a:pt x="4860" y="7714"/>
                </a:lnTo>
                <a:close/>
              </a:path>
              <a:path w="21600" h="21600" extrusionOk="0">
                <a:moveTo>
                  <a:pt x="7020" y="7714"/>
                </a:moveTo>
                <a:lnTo>
                  <a:pt x="7020" y="9257"/>
                </a:lnTo>
                <a:lnTo>
                  <a:pt x="9180" y="9257"/>
                </a:lnTo>
                <a:lnTo>
                  <a:pt x="9180" y="7714"/>
                </a:lnTo>
                <a:lnTo>
                  <a:pt x="7020" y="7714"/>
                </a:lnTo>
                <a:close/>
              </a:path>
              <a:path w="21600" h="21600" extrusionOk="0">
                <a:moveTo>
                  <a:pt x="9180" y="7714"/>
                </a:moveTo>
                <a:lnTo>
                  <a:pt x="9180" y="9257"/>
                </a:lnTo>
                <a:lnTo>
                  <a:pt x="11340" y="9257"/>
                </a:lnTo>
                <a:lnTo>
                  <a:pt x="11340" y="7714"/>
                </a:lnTo>
                <a:lnTo>
                  <a:pt x="9180" y="7714"/>
                </a:lnTo>
                <a:close/>
              </a:path>
              <a:path w="21600" h="21600" extrusionOk="0">
                <a:moveTo>
                  <a:pt x="11340" y="7714"/>
                </a:moveTo>
                <a:lnTo>
                  <a:pt x="11340" y="9257"/>
                </a:lnTo>
                <a:lnTo>
                  <a:pt x="13500" y="9257"/>
                </a:lnTo>
                <a:lnTo>
                  <a:pt x="13500" y="7714"/>
                </a:lnTo>
                <a:lnTo>
                  <a:pt x="11340" y="7714"/>
                </a:lnTo>
                <a:close/>
              </a:path>
              <a:path w="21600" h="21600" extrusionOk="0">
                <a:moveTo>
                  <a:pt x="13500" y="7714"/>
                </a:moveTo>
                <a:lnTo>
                  <a:pt x="13500" y="9257"/>
                </a:lnTo>
                <a:lnTo>
                  <a:pt x="15660" y="9257"/>
                </a:lnTo>
                <a:lnTo>
                  <a:pt x="15660" y="7714"/>
                </a:lnTo>
                <a:lnTo>
                  <a:pt x="13500" y="7714"/>
                </a:lnTo>
                <a:close/>
              </a:path>
              <a:path w="21600" h="21600" extrusionOk="0">
                <a:moveTo>
                  <a:pt x="15660" y="7714"/>
                </a:moveTo>
                <a:lnTo>
                  <a:pt x="15660" y="9257"/>
                </a:lnTo>
                <a:lnTo>
                  <a:pt x="17820" y="9257"/>
                </a:lnTo>
                <a:lnTo>
                  <a:pt x="17820" y="7714"/>
                </a:lnTo>
                <a:lnTo>
                  <a:pt x="15660" y="7714"/>
                </a:lnTo>
                <a:close/>
              </a:path>
              <a:path w="21600" h="21600" extrusionOk="0">
                <a:moveTo>
                  <a:pt x="17820" y="7714"/>
                </a:moveTo>
                <a:lnTo>
                  <a:pt x="17820" y="9257"/>
                </a:lnTo>
                <a:lnTo>
                  <a:pt x="19980" y="9257"/>
                </a:lnTo>
                <a:lnTo>
                  <a:pt x="19980" y="7714"/>
                </a:lnTo>
                <a:lnTo>
                  <a:pt x="17820" y="7714"/>
                </a:lnTo>
                <a:close/>
              </a:path>
              <a:path w="21600" h="21600" extrusionOk="0">
                <a:moveTo>
                  <a:pt x="1620" y="9257"/>
                </a:moveTo>
                <a:lnTo>
                  <a:pt x="1620" y="10800"/>
                </a:lnTo>
                <a:lnTo>
                  <a:pt x="3779" y="10800"/>
                </a:lnTo>
                <a:lnTo>
                  <a:pt x="3779" y="9257"/>
                </a:lnTo>
                <a:lnTo>
                  <a:pt x="1620" y="9257"/>
                </a:lnTo>
                <a:close/>
              </a:path>
              <a:path w="21600" h="21600" extrusionOk="0">
                <a:moveTo>
                  <a:pt x="3779" y="9257"/>
                </a:moveTo>
                <a:lnTo>
                  <a:pt x="3779" y="10800"/>
                </a:lnTo>
                <a:lnTo>
                  <a:pt x="5940" y="10800"/>
                </a:lnTo>
                <a:lnTo>
                  <a:pt x="5940" y="9257"/>
                </a:lnTo>
                <a:lnTo>
                  <a:pt x="3779" y="9257"/>
                </a:lnTo>
                <a:close/>
              </a:path>
              <a:path w="21600" h="21600" extrusionOk="0">
                <a:moveTo>
                  <a:pt x="5940" y="9257"/>
                </a:moveTo>
                <a:lnTo>
                  <a:pt x="5940" y="10800"/>
                </a:lnTo>
                <a:lnTo>
                  <a:pt x="8100" y="10800"/>
                </a:lnTo>
                <a:lnTo>
                  <a:pt x="8100" y="9257"/>
                </a:lnTo>
                <a:lnTo>
                  <a:pt x="5940" y="9257"/>
                </a:lnTo>
                <a:close/>
              </a:path>
              <a:path w="21600" h="21600" extrusionOk="0">
                <a:moveTo>
                  <a:pt x="8100" y="9257"/>
                </a:moveTo>
                <a:lnTo>
                  <a:pt x="8100" y="10800"/>
                </a:lnTo>
                <a:lnTo>
                  <a:pt x="10260" y="10800"/>
                </a:lnTo>
                <a:lnTo>
                  <a:pt x="10260" y="9257"/>
                </a:lnTo>
                <a:lnTo>
                  <a:pt x="8100" y="9257"/>
                </a:lnTo>
                <a:close/>
              </a:path>
              <a:path w="21600" h="21600" extrusionOk="0">
                <a:moveTo>
                  <a:pt x="10260" y="9257"/>
                </a:moveTo>
                <a:lnTo>
                  <a:pt x="10260" y="10800"/>
                </a:lnTo>
                <a:lnTo>
                  <a:pt x="12419" y="10800"/>
                </a:lnTo>
                <a:lnTo>
                  <a:pt x="12419" y="9257"/>
                </a:lnTo>
                <a:lnTo>
                  <a:pt x="10260" y="9257"/>
                </a:lnTo>
                <a:close/>
              </a:path>
              <a:path w="21600" h="21600" extrusionOk="0">
                <a:moveTo>
                  <a:pt x="12419" y="9257"/>
                </a:moveTo>
                <a:lnTo>
                  <a:pt x="12419" y="10800"/>
                </a:lnTo>
                <a:lnTo>
                  <a:pt x="14580" y="10800"/>
                </a:lnTo>
                <a:lnTo>
                  <a:pt x="14580" y="9257"/>
                </a:lnTo>
                <a:lnTo>
                  <a:pt x="12419" y="9257"/>
                </a:lnTo>
                <a:close/>
              </a:path>
              <a:path w="21600" h="21600" extrusionOk="0">
                <a:moveTo>
                  <a:pt x="14580" y="9257"/>
                </a:moveTo>
                <a:lnTo>
                  <a:pt x="14580" y="10800"/>
                </a:lnTo>
                <a:lnTo>
                  <a:pt x="16740" y="10800"/>
                </a:lnTo>
                <a:lnTo>
                  <a:pt x="16740" y="9257"/>
                </a:lnTo>
                <a:lnTo>
                  <a:pt x="14580" y="9257"/>
                </a:lnTo>
                <a:close/>
              </a:path>
              <a:path w="21600" h="21600" extrusionOk="0">
                <a:moveTo>
                  <a:pt x="16740" y="9257"/>
                </a:moveTo>
                <a:lnTo>
                  <a:pt x="16740" y="10800"/>
                </a:lnTo>
                <a:lnTo>
                  <a:pt x="18900" y="10800"/>
                </a:lnTo>
                <a:lnTo>
                  <a:pt x="18900" y="9257"/>
                </a:lnTo>
                <a:lnTo>
                  <a:pt x="16740" y="9257"/>
                </a:lnTo>
                <a:close/>
              </a:path>
              <a:path w="21600" h="21600" extrusionOk="0">
                <a:moveTo>
                  <a:pt x="18900" y="9257"/>
                </a:moveTo>
                <a:lnTo>
                  <a:pt x="18900" y="10800"/>
                </a:lnTo>
                <a:lnTo>
                  <a:pt x="21060" y="10800"/>
                </a:lnTo>
                <a:lnTo>
                  <a:pt x="21060" y="9257"/>
                </a:lnTo>
                <a:lnTo>
                  <a:pt x="18900" y="9257"/>
                </a:lnTo>
                <a:close/>
              </a:path>
              <a:path w="21600" h="21600" extrusionOk="0">
                <a:moveTo>
                  <a:pt x="540" y="10800"/>
                </a:moveTo>
                <a:lnTo>
                  <a:pt x="540" y="12342"/>
                </a:lnTo>
                <a:lnTo>
                  <a:pt x="2700" y="12342"/>
                </a:lnTo>
                <a:lnTo>
                  <a:pt x="2700" y="10800"/>
                </a:lnTo>
                <a:lnTo>
                  <a:pt x="540" y="10800"/>
                </a:lnTo>
                <a:close/>
              </a:path>
              <a:path w="21600" h="21600" extrusionOk="0">
                <a:moveTo>
                  <a:pt x="2700" y="10800"/>
                </a:moveTo>
                <a:lnTo>
                  <a:pt x="2700" y="12342"/>
                </a:lnTo>
                <a:lnTo>
                  <a:pt x="4860" y="12342"/>
                </a:lnTo>
                <a:lnTo>
                  <a:pt x="4860" y="10800"/>
                </a:lnTo>
                <a:lnTo>
                  <a:pt x="2700" y="10800"/>
                </a:lnTo>
                <a:close/>
              </a:path>
              <a:path w="21600" h="21600" extrusionOk="0">
                <a:moveTo>
                  <a:pt x="4860" y="10800"/>
                </a:moveTo>
                <a:lnTo>
                  <a:pt x="4860" y="12342"/>
                </a:lnTo>
                <a:lnTo>
                  <a:pt x="7020" y="12342"/>
                </a:lnTo>
                <a:lnTo>
                  <a:pt x="7020" y="10800"/>
                </a:lnTo>
                <a:lnTo>
                  <a:pt x="4860" y="10800"/>
                </a:lnTo>
                <a:close/>
              </a:path>
              <a:path w="21600" h="21600" extrusionOk="0">
                <a:moveTo>
                  <a:pt x="7020" y="10800"/>
                </a:moveTo>
                <a:lnTo>
                  <a:pt x="7020" y="12342"/>
                </a:lnTo>
                <a:lnTo>
                  <a:pt x="9180" y="12342"/>
                </a:lnTo>
                <a:lnTo>
                  <a:pt x="9180" y="10800"/>
                </a:lnTo>
                <a:lnTo>
                  <a:pt x="7020" y="10800"/>
                </a:lnTo>
                <a:close/>
              </a:path>
              <a:path w="21600" h="21600" extrusionOk="0">
                <a:moveTo>
                  <a:pt x="9180" y="10800"/>
                </a:moveTo>
                <a:lnTo>
                  <a:pt x="9180" y="12342"/>
                </a:lnTo>
                <a:lnTo>
                  <a:pt x="11340" y="12342"/>
                </a:lnTo>
                <a:lnTo>
                  <a:pt x="11340" y="10800"/>
                </a:lnTo>
                <a:lnTo>
                  <a:pt x="9180" y="10800"/>
                </a:lnTo>
                <a:close/>
              </a:path>
              <a:path w="21600" h="21600" extrusionOk="0">
                <a:moveTo>
                  <a:pt x="11340" y="10800"/>
                </a:moveTo>
                <a:lnTo>
                  <a:pt x="11340" y="12342"/>
                </a:lnTo>
                <a:lnTo>
                  <a:pt x="13500" y="12342"/>
                </a:lnTo>
                <a:lnTo>
                  <a:pt x="13500" y="10800"/>
                </a:lnTo>
                <a:lnTo>
                  <a:pt x="11340" y="10800"/>
                </a:lnTo>
                <a:close/>
              </a:path>
              <a:path w="21600" h="21600" extrusionOk="0">
                <a:moveTo>
                  <a:pt x="13500" y="10800"/>
                </a:moveTo>
                <a:lnTo>
                  <a:pt x="13500" y="12342"/>
                </a:lnTo>
                <a:lnTo>
                  <a:pt x="15660" y="12342"/>
                </a:lnTo>
                <a:lnTo>
                  <a:pt x="15660" y="10800"/>
                </a:lnTo>
                <a:lnTo>
                  <a:pt x="13500" y="10800"/>
                </a:lnTo>
                <a:close/>
              </a:path>
              <a:path w="21600" h="21600" extrusionOk="0">
                <a:moveTo>
                  <a:pt x="15660" y="10800"/>
                </a:moveTo>
                <a:lnTo>
                  <a:pt x="15660" y="12342"/>
                </a:lnTo>
                <a:lnTo>
                  <a:pt x="17820" y="12342"/>
                </a:lnTo>
                <a:lnTo>
                  <a:pt x="17820" y="10800"/>
                </a:lnTo>
                <a:lnTo>
                  <a:pt x="15660" y="10800"/>
                </a:lnTo>
                <a:close/>
              </a:path>
              <a:path w="21600" h="21600" extrusionOk="0">
                <a:moveTo>
                  <a:pt x="17820" y="10800"/>
                </a:moveTo>
                <a:lnTo>
                  <a:pt x="17820" y="12342"/>
                </a:lnTo>
                <a:lnTo>
                  <a:pt x="19980" y="12342"/>
                </a:lnTo>
                <a:lnTo>
                  <a:pt x="19980" y="10800"/>
                </a:lnTo>
                <a:lnTo>
                  <a:pt x="17820" y="10800"/>
                </a:lnTo>
                <a:close/>
              </a:path>
              <a:path w="21600" h="21600" extrusionOk="0">
                <a:moveTo>
                  <a:pt x="1620" y="12342"/>
                </a:moveTo>
                <a:lnTo>
                  <a:pt x="1620" y="13885"/>
                </a:lnTo>
                <a:lnTo>
                  <a:pt x="3779" y="13885"/>
                </a:lnTo>
                <a:lnTo>
                  <a:pt x="3779" y="12342"/>
                </a:lnTo>
                <a:lnTo>
                  <a:pt x="1620" y="12342"/>
                </a:lnTo>
                <a:close/>
              </a:path>
              <a:path w="21600" h="21600" extrusionOk="0">
                <a:moveTo>
                  <a:pt x="3779" y="12342"/>
                </a:moveTo>
                <a:lnTo>
                  <a:pt x="3779" y="13885"/>
                </a:lnTo>
                <a:lnTo>
                  <a:pt x="5940" y="13885"/>
                </a:lnTo>
                <a:lnTo>
                  <a:pt x="5940" y="12342"/>
                </a:lnTo>
                <a:lnTo>
                  <a:pt x="3779" y="12342"/>
                </a:lnTo>
                <a:close/>
              </a:path>
              <a:path w="21600" h="21600" extrusionOk="0">
                <a:moveTo>
                  <a:pt x="5940" y="12342"/>
                </a:moveTo>
                <a:lnTo>
                  <a:pt x="5940" y="13885"/>
                </a:lnTo>
                <a:lnTo>
                  <a:pt x="8100" y="13885"/>
                </a:lnTo>
                <a:lnTo>
                  <a:pt x="8100" y="12342"/>
                </a:lnTo>
                <a:lnTo>
                  <a:pt x="5940" y="12342"/>
                </a:lnTo>
                <a:close/>
              </a:path>
              <a:path w="21600" h="21600" extrusionOk="0">
                <a:moveTo>
                  <a:pt x="8100" y="12342"/>
                </a:moveTo>
                <a:lnTo>
                  <a:pt x="8100" y="13885"/>
                </a:lnTo>
                <a:lnTo>
                  <a:pt x="10260" y="13885"/>
                </a:lnTo>
                <a:lnTo>
                  <a:pt x="10260" y="12342"/>
                </a:lnTo>
                <a:lnTo>
                  <a:pt x="8100" y="12342"/>
                </a:lnTo>
                <a:close/>
              </a:path>
              <a:path w="21600" h="21600" extrusionOk="0">
                <a:moveTo>
                  <a:pt x="10260" y="12342"/>
                </a:moveTo>
                <a:lnTo>
                  <a:pt x="10260" y="13885"/>
                </a:lnTo>
                <a:lnTo>
                  <a:pt x="12419" y="13885"/>
                </a:lnTo>
                <a:lnTo>
                  <a:pt x="12419" y="12342"/>
                </a:lnTo>
                <a:lnTo>
                  <a:pt x="10260" y="12342"/>
                </a:lnTo>
                <a:close/>
              </a:path>
              <a:path w="21600" h="21600" extrusionOk="0">
                <a:moveTo>
                  <a:pt x="12419" y="12342"/>
                </a:moveTo>
                <a:lnTo>
                  <a:pt x="12419" y="13885"/>
                </a:lnTo>
                <a:lnTo>
                  <a:pt x="14580" y="13885"/>
                </a:lnTo>
                <a:lnTo>
                  <a:pt x="14580" y="12342"/>
                </a:lnTo>
                <a:lnTo>
                  <a:pt x="12419" y="12342"/>
                </a:lnTo>
                <a:close/>
              </a:path>
              <a:path w="21600" h="21600" extrusionOk="0">
                <a:moveTo>
                  <a:pt x="14580" y="12342"/>
                </a:moveTo>
                <a:lnTo>
                  <a:pt x="14580" y="13885"/>
                </a:lnTo>
                <a:lnTo>
                  <a:pt x="16740" y="13885"/>
                </a:lnTo>
                <a:lnTo>
                  <a:pt x="16740" y="12342"/>
                </a:lnTo>
                <a:lnTo>
                  <a:pt x="14580" y="12342"/>
                </a:lnTo>
                <a:close/>
              </a:path>
              <a:path w="21600" h="21600" extrusionOk="0">
                <a:moveTo>
                  <a:pt x="16740" y="12342"/>
                </a:moveTo>
                <a:lnTo>
                  <a:pt x="16740" y="13885"/>
                </a:lnTo>
                <a:lnTo>
                  <a:pt x="18900" y="13885"/>
                </a:lnTo>
                <a:lnTo>
                  <a:pt x="18900" y="12342"/>
                </a:lnTo>
                <a:lnTo>
                  <a:pt x="16740" y="12342"/>
                </a:lnTo>
                <a:close/>
              </a:path>
              <a:path w="21600" h="21600" extrusionOk="0">
                <a:moveTo>
                  <a:pt x="18900" y="12342"/>
                </a:moveTo>
                <a:lnTo>
                  <a:pt x="18900" y="13885"/>
                </a:lnTo>
                <a:lnTo>
                  <a:pt x="21060" y="13885"/>
                </a:lnTo>
                <a:lnTo>
                  <a:pt x="21060" y="12342"/>
                </a:lnTo>
                <a:lnTo>
                  <a:pt x="18900" y="12342"/>
                </a:lnTo>
                <a:close/>
              </a:path>
              <a:path w="21600" h="21600" extrusionOk="0">
                <a:moveTo>
                  <a:pt x="540" y="13885"/>
                </a:moveTo>
                <a:lnTo>
                  <a:pt x="540" y="15428"/>
                </a:lnTo>
                <a:lnTo>
                  <a:pt x="2700" y="15428"/>
                </a:lnTo>
                <a:lnTo>
                  <a:pt x="2700" y="13885"/>
                </a:lnTo>
                <a:lnTo>
                  <a:pt x="540" y="13885"/>
                </a:lnTo>
                <a:close/>
              </a:path>
              <a:path w="21600" h="21600" extrusionOk="0">
                <a:moveTo>
                  <a:pt x="2700" y="13885"/>
                </a:moveTo>
                <a:lnTo>
                  <a:pt x="2700" y="15428"/>
                </a:lnTo>
                <a:lnTo>
                  <a:pt x="4860" y="15428"/>
                </a:lnTo>
                <a:lnTo>
                  <a:pt x="4860" y="13885"/>
                </a:lnTo>
                <a:lnTo>
                  <a:pt x="2700" y="13885"/>
                </a:lnTo>
                <a:close/>
              </a:path>
              <a:path w="21600" h="21600" extrusionOk="0">
                <a:moveTo>
                  <a:pt x="4860" y="13885"/>
                </a:moveTo>
                <a:lnTo>
                  <a:pt x="4860" y="15428"/>
                </a:lnTo>
                <a:lnTo>
                  <a:pt x="7020" y="15428"/>
                </a:lnTo>
                <a:lnTo>
                  <a:pt x="7020" y="13885"/>
                </a:lnTo>
                <a:lnTo>
                  <a:pt x="4860" y="13885"/>
                </a:lnTo>
                <a:close/>
              </a:path>
              <a:path w="21600" h="21600" extrusionOk="0">
                <a:moveTo>
                  <a:pt x="7020" y="13885"/>
                </a:moveTo>
                <a:lnTo>
                  <a:pt x="7020" y="15428"/>
                </a:lnTo>
                <a:lnTo>
                  <a:pt x="9180" y="15428"/>
                </a:lnTo>
                <a:lnTo>
                  <a:pt x="9180" y="13885"/>
                </a:lnTo>
                <a:lnTo>
                  <a:pt x="7020" y="13885"/>
                </a:lnTo>
                <a:close/>
              </a:path>
              <a:path w="21600" h="21600" extrusionOk="0">
                <a:moveTo>
                  <a:pt x="9180" y="13885"/>
                </a:moveTo>
                <a:lnTo>
                  <a:pt x="9180" y="15428"/>
                </a:lnTo>
                <a:lnTo>
                  <a:pt x="11340" y="15428"/>
                </a:lnTo>
                <a:lnTo>
                  <a:pt x="11340" y="13885"/>
                </a:lnTo>
                <a:lnTo>
                  <a:pt x="9180" y="13885"/>
                </a:lnTo>
                <a:close/>
              </a:path>
              <a:path w="21600" h="21600" extrusionOk="0">
                <a:moveTo>
                  <a:pt x="11340" y="13885"/>
                </a:moveTo>
                <a:lnTo>
                  <a:pt x="11340" y="15428"/>
                </a:lnTo>
                <a:lnTo>
                  <a:pt x="13500" y="15428"/>
                </a:lnTo>
                <a:lnTo>
                  <a:pt x="13500" y="13885"/>
                </a:lnTo>
                <a:lnTo>
                  <a:pt x="11340" y="13885"/>
                </a:lnTo>
                <a:close/>
              </a:path>
              <a:path w="21600" h="21600" extrusionOk="0">
                <a:moveTo>
                  <a:pt x="13500" y="13885"/>
                </a:moveTo>
                <a:lnTo>
                  <a:pt x="13500" y="15428"/>
                </a:lnTo>
                <a:lnTo>
                  <a:pt x="15660" y="15428"/>
                </a:lnTo>
                <a:lnTo>
                  <a:pt x="15660" y="13885"/>
                </a:lnTo>
                <a:lnTo>
                  <a:pt x="13500" y="13885"/>
                </a:lnTo>
                <a:close/>
              </a:path>
              <a:path w="21600" h="21600" extrusionOk="0">
                <a:moveTo>
                  <a:pt x="15660" y="13885"/>
                </a:moveTo>
                <a:lnTo>
                  <a:pt x="15660" y="15428"/>
                </a:lnTo>
                <a:lnTo>
                  <a:pt x="17820" y="15428"/>
                </a:lnTo>
                <a:lnTo>
                  <a:pt x="17820" y="13885"/>
                </a:lnTo>
                <a:lnTo>
                  <a:pt x="15660" y="13885"/>
                </a:lnTo>
                <a:close/>
              </a:path>
              <a:path w="21600" h="21600" extrusionOk="0">
                <a:moveTo>
                  <a:pt x="17820" y="13885"/>
                </a:moveTo>
                <a:lnTo>
                  <a:pt x="17820" y="15428"/>
                </a:lnTo>
                <a:lnTo>
                  <a:pt x="19980" y="15428"/>
                </a:lnTo>
                <a:lnTo>
                  <a:pt x="19980" y="13885"/>
                </a:lnTo>
                <a:lnTo>
                  <a:pt x="17820" y="13885"/>
                </a:lnTo>
                <a:close/>
              </a:path>
              <a:path w="21600" h="21600" extrusionOk="0">
                <a:moveTo>
                  <a:pt x="1620" y="15428"/>
                </a:moveTo>
                <a:lnTo>
                  <a:pt x="1620" y="16971"/>
                </a:lnTo>
                <a:lnTo>
                  <a:pt x="3779" y="16971"/>
                </a:lnTo>
                <a:lnTo>
                  <a:pt x="3779" y="15428"/>
                </a:lnTo>
                <a:lnTo>
                  <a:pt x="1620" y="15428"/>
                </a:lnTo>
                <a:close/>
              </a:path>
              <a:path w="21600" h="21600" extrusionOk="0">
                <a:moveTo>
                  <a:pt x="3779" y="15428"/>
                </a:moveTo>
                <a:lnTo>
                  <a:pt x="3779" y="16971"/>
                </a:lnTo>
                <a:lnTo>
                  <a:pt x="5940" y="16971"/>
                </a:lnTo>
                <a:lnTo>
                  <a:pt x="5940" y="15428"/>
                </a:lnTo>
                <a:lnTo>
                  <a:pt x="3779" y="15428"/>
                </a:lnTo>
                <a:close/>
              </a:path>
              <a:path w="21600" h="21600" extrusionOk="0">
                <a:moveTo>
                  <a:pt x="5940" y="15428"/>
                </a:moveTo>
                <a:lnTo>
                  <a:pt x="5940" y="16971"/>
                </a:lnTo>
                <a:lnTo>
                  <a:pt x="8100" y="16971"/>
                </a:lnTo>
                <a:lnTo>
                  <a:pt x="8100" y="15428"/>
                </a:lnTo>
                <a:lnTo>
                  <a:pt x="5940" y="15428"/>
                </a:lnTo>
                <a:close/>
              </a:path>
              <a:path w="21600" h="21600" extrusionOk="0">
                <a:moveTo>
                  <a:pt x="8100" y="15428"/>
                </a:moveTo>
                <a:lnTo>
                  <a:pt x="8100" y="16971"/>
                </a:lnTo>
                <a:lnTo>
                  <a:pt x="10260" y="16971"/>
                </a:lnTo>
                <a:lnTo>
                  <a:pt x="10260" y="15428"/>
                </a:lnTo>
                <a:lnTo>
                  <a:pt x="8100" y="15428"/>
                </a:lnTo>
                <a:close/>
              </a:path>
              <a:path w="21600" h="21600" extrusionOk="0">
                <a:moveTo>
                  <a:pt x="10260" y="15428"/>
                </a:moveTo>
                <a:lnTo>
                  <a:pt x="10260" y="16971"/>
                </a:lnTo>
                <a:lnTo>
                  <a:pt x="12419" y="16971"/>
                </a:lnTo>
                <a:lnTo>
                  <a:pt x="12419" y="15428"/>
                </a:lnTo>
                <a:lnTo>
                  <a:pt x="10260" y="15428"/>
                </a:lnTo>
                <a:close/>
              </a:path>
              <a:path w="21600" h="21600" extrusionOk="0">
                <a:moveTo>
                  <a:pt x="12419" y="15428"/>
                </a:moveTo>
                <a:lnTo>
                  <a:pt x="12419" y="16971"/>
                </a:lnTo>
                <a:lnTo>
                  <a:pt x="14580" y="16971"/>
                </a:lnTo>
                <a:lnTo>
                  <a:pt x="14580" y="15428"/>
                </a:lnTo>
                <a:lnTo>
                  <a:pt x="12419" y="15428"/>
                </a:lnTo>
                <a:close/>
              </a:path>
              <a:path w="21600" h="21600" extrusionOk="0">
                <a:moveTo>
                  <a:pt x="14580" y="15428"/>
                </a:moveTo>
                <a:lnTo>
                  <a:pt x="14580" y="16971"/>
                </a:lnTo>
                <a:lnTo>
                  <a:pt x="16740" y="16971"/>
                </a:lnTo>
                <a:lnTo>
                  <a:pt x="16740" y="15428"/>
                </a:lnTo>
                <a:lnTo>
                  <a:pt x="14580" y="15428"/>
                </a:lnTo>
                <a:close/>
              </a:path>
              <a:path w="21600" h="21600" extrusionOk="0">
                <a:moveTo>
                  <a:pt x="16740" y="15428"/>
                </a:moveTo>
                <a:lnTo>
                  <a:pt x="16740" y="16971"/>
                </a:lnTo>
                <a:lnTo>
                  <a:pt x="18900" y="16971"/>
                </a:lnTo>
                <a:lnTo>
                  <a:pt x="18900" y="15428"/>
                </a:lnTo>
                <a:lnTo>
                  <a:pt x="16740" y="15428"/>
                </a:lnTo>
                <a:close/>
              </a:path>
              <a:path w="21600" h="21600" extrusionOk="0">
                <a:moveTo>
                  <a:pt x="18900" y="15428"/>
                </a:moveTo>
                <a:lnTo>
                  <a:pt x="18900" y="16971"/>
                </a:lnTo>
                <a:lnTo>
                  <a:pt x="21060" y="16971"/>
                </a:lnTo>
                <a:lnTo>
                  <a:pt x="21060" y="15428"/>
                </a:lnTo>
                <a:lnTo>
                  <a:pt x="18900" y="15428"/>
                </a:lnTo>
                <a:close/>
              </a:path>
              <a:path w="21600" h="21600" extrusionOk="0">
                <a:moveTo>
                  <a:pt x="540" y="16971"/>
                </a:moveTo>
                <a:lnTo>
                  <a:pt x="540" y="18514"/>
                </a:lnTo>
                <a:lnTo>
                  <a:pt x="2700" y="18514"/>
                </a:lnTo>
                <a:lnTo>
                  <a:pt x="2700" y="16971"/>
                </a:lnTo>
                <a:lnTo>
                  <a:pt x="540" y="16971"/>
                </a:lnTo>
                <a:close/>
              </a:path>
              <a:path w="21600" h="21600" extrusionOk="0">
                <a:moveTo>
                  <a:pt x="2700" y="16971"/>
                </a:moveTo>
                <a:lnTo>
                  <a:pt x="2700" y="18514"/>
                </a:lnTo>
                <a:lnTo>
                  <a:pt x="4860" y="18514"/>
                </a:lnTo>
                <a:lnTo>
                  <a:pt x="4860" y="16971"/>
                </a:lnTo>
                <a:lnTo>
                  <a:pt x="2700" y="16971"/>
                </a:lnTo>
                <a:close/>
              </a:path>
              <a:path w="21600" h="21600" extrusionOk="0">
                <a:moveTo>
                  <a:pt x="4860" y="16971"/>
                </a:moveTo>
                <a:lnTo>
                  <a:pt x="4860" y="18514"/>
                </a:lnTo>
                <a:lnTo>
                  <a:pt x="7020" y="18514"/>
                </a:lnTo>
                <a:lnTo>
                  <a:pt x="7020" y="16971"/>
                </a:lnTo>
                <a:lnTo>
                  <a:pt x="4860" y="16971"/>
                </a:lnTo>
                <a:close/>
              </a:path>
              <a:path w="21600" h="21600" extrusionOk="0">
                <a:moveTo>
                  <a:pt x="7020" y="16971"/>
                </a:moveTo>
                <a:lnTo>
                  <a:pt x="7020" y="18514"/>
                </a:lnTo>
                <a:lnTo>
                  <a:pt x="9180" y="18514"/>
                </a:lnTo>
                <a:lnTo>
                  <a:pt x="9180" y="16971"/>
                </a:lnTo>
                <a:lnTo>
                  <a:pt x="7020" y="16971"/>
                </a:lnTo>
                <a:close/>
              </a:path>
              <a:path w="21600" h="21600" extrusionOk="0">
                <a:moveTo>
                  <a:pt x="9180" y="16971"/>
                </a:moveTo>
                <a:lnTo>
                  <a:pt x="9180" y="18514"/>
                </a:lnTo>
                <a:lnTo>
                  <a:pt x="11340" y="18514"/>
                </a:lnTo>
                <a:lnTo>
                  <a:pt x="11340" y="16971"/>
                </a:lnTo>
                <a:lnTo>
                  <a:pt x="9180" y="16971"/>
                </a:lnTo>
                <a:close/>
              </a:path>
              <a:path w="21600" h="21600" extrusionOk="0">
                <a:moveTo>
                  <a:pt x="11340" y="16971"/>
                </a:moveTo>
                <a:lnTo>
                  <a:pt x="11340" y="18514"/>
                </a:lnTo>
                <a:lnTo>
                  <a:pt x="13500" y="18514"/>
                </a:lnTo>
                <a:lnTo>
                  <a:pt x="13500" y="16971"/>
                </a:lnTo>
                <a:lnTo>
                  <a:pt x="11340" y="16971"/>
                </a:lnTo>
                <a:close/>
              </a:path>
              <a:path w="21600" h="21600" extrusionOk="0">
                <a:moveTo>
                  <a:pt x="13500" y="16971"/>
                </a:moveTo>
                <a:lnTo>
                  <a:pt x="13500" y="18514"/>
                </a:lnTo>
                <a:lnTo>
                  <a:pt x="15660" y="18514"/>
                </a:lnTo>
                <a:lnTo>
                  <a:pt x="15660" y="16971"/>
                </a:lnTo>
                <a:lnTo>
                  <a:pt x="13500" y="16971"/>
                </a:lnTo>
                <a:close/>
              </a:path>
              <a:path w="21600" h="21600" extrusionOk="0">
                <a:moveTo>
                  <a:pt x="15660" y="16971"/>
                </a:moveTo>
                <a:lnTo>
                  <a:pt x="15660" y="18514"/>
                </a:lnTo>
                <a:lnTo>
                  <a:pt x="17820" y="18514"/>
                </a:lnTo>
                <a:lnTo>
                  <a:pt x="17820" y="16971"/>
                </a:lnTo>
                <a:lnTo>
                  <a:pt x="15660" y="16971"/>
                </a:lnTo>
                <a:close/>
              </a:path>
              <a:path w="21600" h="21600" extrusionOk="0">
                <a:moveTo>
                  <a:pt x="17820" y="16971"/>
                </a:moveTo>
                <a:lnTo>
                  <a:pt x="17820" y="18514"/>
                </a:lnTo>
                <a:lnTo>
                  <a:pt x="19980" y="18514"/>
                </a:lnTo>
                <a:lnTo>
                  <a:pt x="19980" y="16971"/>
                </a:lnTo>
                <a:lnTo>
                  <a:pt x="17820" y="16971"/>
                </a:lnTo>
                <a:close/>
              </a:path>
              <a:path w="21600" h="21600" extrusionOk="0">
                <a:moveTo>
                  <a:pt x="1620" y="18514"/>
                </a:moveTo>
                <a:lnTo>
                  <a:pt x="1620" y="20057"/>
                </a:lnTo>
                <a:lnTo>
                  <a:pt x="3779" y="20057"/>
                </a:lnTo>
                <a:lnTo>
                  <a:pt x="3779" y="18514"/>
                </a:lnTo>
                <a:lnTo>
                  <a:pt x="1620" y="18514"/>
                </a:lnTo>
                <a:close/>
              </a:path>
              <a:path w="21600" h="21600" extrusionOk="0">
                <a:moveTo>
                  <a:pt x="3779" y="18514"/>
                </a:moveTo>
                <a:lnTo>
                  <a:pt x="3779" y="20057"/>
                </a:lnTo>
                <a:lnTo>
                  <a:pt x="5940" y="20057"/>
                </a:lnTo>
                <a:lnTo>
                  <a:pt x="5940" y="18514"/>
                </a:lnTo>
                <a:lnTo>
                  <a:pt x="3779" y="18514"/>
                </a:lnTo>
                <a:close/>
              </a:path>
              <a:path w="21600" h="21600" extrusionOk="0">
                <a:moveTo>
                  <a:pt x="5940" y="18514"/>
                </a:moveTo>
                <a:lnTo>
                  <a:pt x="5940" y="20057"/>
                </a:lnTo>
                <a:lnTo>
                  <a:pt x="8100" y="20057"/>
                </a:lnTo>
                <a:lnTo>
                  <a:pt x="8100" y="18514"/>
                </a:lnTo>
                <a:lnTo>
                  <a:pt x="5940" y="18514"/>
                </a:lnTo>
                <a:close/>
              </a:path>
              <a:path w="21600" h="21600" extrusionOk="0">
                <a:moveTo>
                  <a:pt x="8100" y="18514"/>
                </a:moveTo>
                <a:lnTo>
                  <a:pt x="8100" y="20057"/>
                </a:lnTo>
                <a:lnTo>
                  <a:pt x="10260" y="20057"/>
                </a:lnTo>
                <a:lnTo>
                  <a:pt x="10260" y="18514"/>
                </a:lnTo>
                <a:lnTo>
                  <a:pt x="8100" y="18514"/>
                </a:lnTo>
                <a:close/>
              </a:path>
              <a:path w="21600" h="21600" extrusionOk="0">
                <a:moveTo>
                  <a:pt x="10260" y="18514"/>
                </a:moveTo>
                <a:lnTo>
                  <a:pt x="10260" y="20057"/>
                </a:lnTo>
                <a:lnTo>
                  <a:pt x="12419" y="20057"/>
                </a:lnTo>
                <a:lnTo>
                  <a:pt x="12419" y="18514"/>
                </a:lnTo>
                <a:lnTo>
                  <a:pt x="10260" y="18514"/>
                </a:lnTo>
                <a:close/>
              </a:path>
              <a:path w="21600" h="21600" extrusionOk="0">
                <a:moveTo>
                  <a:pt x="12419" y="18514"/>
                </a:moveTo>
                <a:lnTo>
                  <a:pt x="12419" y="20057"/>
                </a:lnTo>
                <a:lnTo>
                  <a:pt x="14580" y="20057"/>
                </a:lnTo>
                <a:lnTo>
                  <a:pt x="14580" y="18514"/>
                </a:lnTo>
                <a:lnTo>
                  <a:pt x="12419" y="18514"/>
                </a:lnTo>
                <a:close/>
              </a:path>
              <a:path w="21600" h="21600" extrusionOk="0">
                <a:moveTo>
                  <a:pt x="14580" y="18514"/>
                </a:moveTo>
                <a:lnTo>
                  <a:pt x="14580" y="20057"/>
                </a:lnTo>
                <a:lnTo>
                  <a:pt x="16740" y="20057"/>
                </a:lnTo>
                <a:lnTo>
                  <a:pt x="16740" y="18514"/>
                </a:lnTo>
                <a:lnTo>
                  <a:pt x="14580" y="18514"/>
                </a:lnTo>
                <a:close/>
              </a:path>
              <a:path w="21600" h="21600" extrusionOk="0">
                <a:moveTo>
                  <a:pt x="16740" y="18514"/>
                </a:moveTo>
                <a:lnTo>
                  <a:pt x="16740" y="20057"/>
                </a:lnTo>
                <a:lnTo>
                  <a:pt x="18900" y="20057"/>
                </a:lnTo>
                <a:lnTo>
                  <a:pt x="18900" y="18514"/>
                </a:lnTo>
                <a:lnTo>
                  <a:pt x="16740" y="18514"/>
                </a:lnTo>
                <a:close/>
              </a:path>
              <a:path w="21600" h="21600" extrusionOk="0">
                <a:moveTo>
                  <a:pt x="18900" y="18514"/>
                </a:moveTo>
                <a:lnTo>
                  <a:pt x="18900" y="20057"/>
                </a:lnTo>
                <a:lnTo>
                  <a:pt x="21060" y="20057"/>
                </a:lnTo>
                <a:lnTo>
                  <a:pt x="21060" y="18514"/>
                </a:lnTo>
                <a:lnTo>
                  <a:pt x="18900" y="18514"/>
                </a:lnTo>
                <a:close/>
              </a:path>
              <a:path w="21600" h="21600" extrusionOk="0">
                <a:moveTo>
                  <a:pt x="540" y="20057"/>
                </a:moveTo>
                <a:lnTo>
                  <a:pt x="540" y="21600"/>
                </a:lnTo>
                <a:lnTo>
                  <a:pt x="2700" y="21600"/>
                </a:lnTo>
                <a:lnTo>
                  <a:pt x="2700" y="20057"/>
                </a:lnTo>
                <a:lnTo>
                  <a:pt x="540" y="20057"/>
                </a:lnTo>
                <a:close/>
              </a:path>
              <a:path w="21600" h="21600" extrusionOk="0">
                <a:moveTo>
                  <a:pt x="2700" y="20057"/>
                </a:moveTo>
                <a:lnTo>
                  <a:pt x="2700" y="21600"/>
                </a:lnTo>
                <a:lnTo>
                  <a:pt x="4860" y="21600"/>
                </a:lnTo>
                <a:lnTo>
                  <a:pt x="4860" y="20057"/>
                </a:lnTo>
                <a:lnTo>
                  <a:pt x="2700" y="20057"/>
                </a:lnTo>
                <a:close/>
              </a:path>
              <a:path w="21600" h="21600" extrusionOk="0">
                <a:moveTo>
                  <a:pt x="4860" y="20057"/>
                </a:moveTo>
                <a:lnTo>
                  <a:pt x="4860" y="21600"/>
                </a:lnTo>
                <a:lnTo>
                  <a:pt x="7020" y="21600"/>
                </a:lnTo>
                <a:lnTo>
                  <a:pt x="7020" y="20057"/>
                </a:lnTo>
                <a:lnTo>
                  <a:pt x="4860" y="20057"/>
                </a:lnTo>
                <a:close/>
              </a:path>
              <a:path w="21600" h="21600" extrusionOk="0">
                <a:moveTo>
                  <a:pt x="7020" y="20057"/>
                </a:moveTo>
                <a:lnTo>
                  <a:pt x="7020" y="21600"/>
                </a:lnTo>
                <a:lnTo>
                  <a:pt x="9180" y="21600"/>
                </a:lnTo>
                <a:lnTo>
                  <a:pt x="9180" y="20057"/>
                </a:lnTo>
                <a:lnTo>
                  <a:pt x="7020" y="20057"/>
                </a:lnTo>
                <a:close/>
              </a:path>
              <a:path w="21600" h="21600" extrusionOk="0">
                <a:moveTo>
                  <a:pt x="9180" y="20057"/>
                </a:moveTo>
                <a:lnTo>
                  <a:pt x="9180" y="21600"/>
                </a:lnTo>
                <a:lnTo>
                  <a:pt x="11340" y="21600"/>
                </a:lnTo>
                <a:lnTo>
                  <a:pt x="11340" y="20057"/>
                </a:lnTo>
                <a:lnTo>
                  <a:pt x="9180" y="20057"/>
                </a:lnTo>
                <a:close/>
              </a:path>
              <a:path w="21600" h="21600" extrusionOk="0">
                <a:moveTo>
                  <a:pt x="11340" y="20057"/>
                </a:moveTo>
                <a:lnTo>
                  <a:pt x="11340" y="21600"/>
                </a:lnTo>
                <a:lnTo>
                  <a:pt x="13500" y="21600"/>
                </a:lnTo>
                <a:lnTo>
                  <a:pt x="13500" y="20057"/>
                </a:lnTo>
                <a:lnTo>
                  <a:pt x="11340" y="20057"/>
                </a:lnTo>
                <a:close/>
              </a:path>
              <a:path w="21600" h="21600" extrusionOk="0">
                <a:moveTo>
                  <a:pt x="13500" y="20057"/>
                </a:moveTo>
                <a:lnTo>
                  <a:pt x="13500" y="21600"/>
                </a:lnTo>
                <a:lnTo>
                  <a:pt x="15660" y="21600"/>
                </a:lnTo>
                <a:lnTo>
                  <a:pt x="15660" y="20057"/>
                </a:lnTo>
                <a:lnTo>
                  <a:pt x="13500" y="20057"/>
                </a:lnTo>
                <a:close/>
              </a:path>
              <a:path w="21600" h="21600" extrusionOk="0">
                <a:moveTo>
                  <a:pt x="15660" y="20057"/>
                </a:moveTo>
                <a:lnTo>
                  <a:pt x="15660" y="21600"/>
                </a:lnTo>
                <a:lnTo>
                  <a:pt x="17820" y="21600"/>
                </a:lnTo>
                <a:lnTo>
                  <a:pt x="17820" y="20057"/>
                </a:lnTo>
                <a:lnTo>
                  <a:pt x="15660" y="20057"/>
                </a:lnTo>
                <a:close/>
              </a:path>
              <a:path w="21600" h="21600" extrusionOk="0">
                <a:moveTo>
                  <a:pt x="17820" y="20057"/>
                </a:moveTo>
                <a:lnTo>
                  <a:pt x="17820" y="21600"/>
                </a:lnTo>
                <a:lnTo>
                  <a:pt x="19980" y="21600"/>
                </a:lnTo>
                <a:lnTo>
                  <a:pt x="19980" y="20057"/>
                </a:lnTo>
                <a:lnTo>
                  <a:pt x="17820" y="20057"/>
                </a:lnTo>
                <a:close/>
              </a:path>
              <a:path w="21600" h="21600" extrusionOk="0">
                <a:moveTo>
                  <a:pt x="19980" y="4628"/>
                </a:moveTo>
                <a:lnTo>
                  <a:pt x="21060" y="4628"/>
                </a:lnTo>
                <a:lnTo>
                  <a:pt x="21060" y="6171"/>
                </a:lnTo>
                <a:lnTo>
                  <a:pt x="19980" y="6171"/>
                </a:lnTo>
                <a:lnTo>
                  <a:pt x="19980" y="4628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438400"/>
            <a:ext cx="8077200" cy="3878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Ex Parte conversations are okay!</a:t>
            </a:r>
          </a:p>
          <a:p>
            <a:pPr>
              <a:defRPr/>
            </a:pPr>
            <a:endParaRPr lang="en-US" sz="3200" dirty="0">
              <a:latin typeface="+mn-lt"/>
              <a:cs typeface="+mn-cs"/>
            </a:endParaRPr>
          </a:p>
          <a:p>
            <a:pPr>
              <a:defRPr/>
            </a:pPr>
            <a:endParaRPr lang="en-US" sz="3200" dirty="0">
              <a:latin typeface="+mn-lt"/>
              <a:cs typeface="+mn-cs"/>
            </a:endParaRPr>
          </a:p>
          <a:p>
            <a:pPr>
              <a:defRPr/>
            </a:pPr>
            <a:endParaRPr lang="en-US" sz="3200" dirty="0">
              <a:latin typeface="+mn-lt"/>
              <a:cs typeface="+mn-cs"/>
            </a:endParaRPr>
          </a:p>
          <a:p>
            <a:pPr>
              <a:defRPr/>
            </a:pPr>
            <a:endParaRPr lang="en-US" sz="3200" dirty="0">
              <a:latin typeface="+mn-lt"/>
              <a:cs typeface="+mn-cs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Double-team the Mediator</a:t>
            </a:r>
          </a:p>
          <a:p>
            <a:pPr marL="284163" indent="-284163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400" dirty="0">
              <a:cs typeface="+mn-cs"/>
            </a:endParaRPr>
          </a:p>
          <a:p>
            <a:pPr marL="284163" indent="-284163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C938E">
              <a:alpha val="77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lumMod val="75000"/>
                <a:alpha val="75000"/>
              </a:schemeClr>
            </a:glow>
            <a:outerShdw blurRad="40005" dist="22987" dir="5400000" algn="tl" rotWithShape="0">
              <a:schemeClr val="accent3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/>
              <a:t>What if the Mediator </a:t>
            </a:r>
            <a:br>
              <a:rPr lang="en-US" sz="5400" dirty="0"/>
            </a:br>
            <a:r>
              <a:rPr lang="en-US" sz="5400" dirty="0"/>
              <a:t>is the Problem?</a:t>
            </a:r>
          </a:p>
        </p:txBody>
      </p:sp>
      <p:sp>
        <p:nvSpPr>
          <p:cNvPr id="18438" name="TextBox 3"/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4F9378"/>
                </a:solidFill>
              </a:rPr>
              <a:t>www.conflictmgmtassoc.com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88113"/>
            <a:ext cx="91440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440" name="Picture 3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0725" y="2205038"/>
            <a:ext cx="9128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4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6175" y="3733800"/>
            <a:ext cx="1195388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865313"/>
            <a:ext cx="8077200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Your turn:</a:t>
            </a:r>
          </a:p>
          <a:p>
            <a:pPr>
              <a:defRPr/>
            </a:pPr>
            <a:endParaRPr lang="en-US" sz="3200" dirty="0">
              <a:latin typeface="+mn-lt"/>
              <a:cs typeface="+mn-cs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Great Tours, Inc.  v. Nelson Bus Co.</a:t>
            </a:r>
          </a:p>
          <a:p>
            <a:pPr marL="284163" indent="-284163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400" dirty="0">
              <a:cs typeface="+mn-cs"/>
            </a:endParaRPr>
          </a:p>
          <a:p>
            <a:pPr marL="284163" indent="-284163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400" dirty="0">
              <a:cs typeface="+mn-cs"/>
            </a:endParaRPr>
          </a:p>
          <a:p>
            <a:pPr marL="284163" indent="-284163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C938E">
              <a:alpha val="77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lumMod val="75000"/>
                <a:alpha val="75000"/>
              </a:schemeClr>
            </a:glow>
            <a:outerShdw blurRad="40005" dist="22987" dir="5400000" algn="tl" rotWithShape="0">
              <a:schemeClr val="accent3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/>
              <a:t>Simulation</a:t>
            </a:r>
          </a:p>
        </p:txBody>
      </p:sp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4F9378"/>
                </a:solidFill>
              </a:rPr>
              <a:t>www.conflictmgmtassoc.com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88113"/>
            <a:ext cx="91440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464" name="Picture 2" descr="C:\Program Files\Microsoft Office\media\cagcat10\j009038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3586163"/>
            <a:ext cx="269875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3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2788" y="3735388"/>
            <a:ext cx="1806575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092450"/>
            <a:ext cx="80772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4163" indent="-284163" algn="ctr">
              <a:spcAft>
                <a:spcPts val="1200"/>
              </a:spcAft>
              <a:defRPr/>
            </a:pPr>
            <a:r>
              <a:rPr lang="en-US" sz="3600" b="1" dirty="0">
                <a:latin typeface="+mn-lt"/>
                <a:cs typeface="+mn-cs"/>
              </a:rPr>
              <a:t>Any Questions?</a:t>
            </a:r>
          </a:p>
          <a:p>
            <a:pPr marL="284163" indent="-284163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400" dirty="0">
              <a:cs typeface="+mn-cs"/>
            </a:endParaRPr>
          </a:p>
          <a:p>
            <a:pPr marL="284163" indent="-284163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C938E">
              <a:alpha val="77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lumMod val="75000"/>
                <a:alpha val="75000"/>
              </a:schemeClr>
            </a:glow>
            <a:outerShdw blurRad="40005" dist="22987" dir="5400000" algn="tl" rotWithShape="0">
              <a:schemeClr val="accent3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/>
              <a:t>Representing Clients in Mediation</a:t>
            </a:r>
          </a:p>
        </p:txBody>
      </p:sp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4F9378"/>
                </a:solidFill>
              </a:rPr>
              <a:t>www.conflictmgmtassoc.com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88113"/>
            <a:ext cx="91440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C938E">
              <a:alpha val="77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lumMod val="75000"/>
                <a:alpha val="75000"/>
              </a:schemeClr>
            </a:glow>
            <a:outerShdw blurRad="40005" dist="22987" dir="5400000" algn="tl" rotWithShape="0">
              <a:schemeClr val="accent3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/>
              <a:t>Why do Some Mediations Fail?</a:t>
            </a: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4F9378"/>
                </a:solidFill>
              </a:rPr>
              <a:t>www.conflictmgmtassoc.com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88113"/>
            <a:ext cx="91440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9" name="Picture 2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4538" y="2490788"/>
            <a:ext cx="2574925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533400" y="3092450"/>
            <a:ext cx="8077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4163" indent="-284163" algn="ctr">
              <a:spcAft>
                <a:spcPts val="1200"/>
              </a:spcAft>
            </a:pPr>
            <a:r>
              <a:rPr lang="en-US" sz="3600" b="1"/>
              <a:t>THANK YOU!</a:t>
            </a:r>
          </a:p>
          <a:p>
            <a:pPr marL="284163" indent="-284163">
              <a:spcAft>
                <a:spcPts val="1200"/>
              </a:spcAft>
              <a:buFont typeface="Arial" charset="0"/>
              <a:buChar char="•"/>
            </a:pPr>
            <a:endParaRPr lang="en-US" sz="2400"/>
          </a:p>
          <a:p>
            <a:pPr marL="284163" indent="-284163">
              <a:spcAft>
                <a:spcPts val="1200"/>
              </a:spcAft>
              <a:buFont typeface="Arial" charset="0"/>
              <a:buChar char="•"/>
            </a:pP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C938E">
              <a:alpha val="77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lumMod val="75000"/>
                <a:alpha val="75000"/>
              </a:schemeClr>
            </a:glow>
            <a:outerShdw blurRad="40005" dist="22987" dir="5400000" algn="tl" rotWithShape="0">
              <a:schemeClr val="accent3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/>
              <a:t>Conflict Management Associates, LLC</a:t>
            </a:r>
          </a:p>
        </p:txBody>
      </p:sp>
      <p:sp>
        <p:nvSpPr>
          <p:cNvPr id="21510" name="TextBox 3"/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4F9378"/>
                </a:solidFill>
              </a:rPr>
              <a:t>www.conflictmgmtassoc.com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88113"/>
            <a:ext cx="91440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1905000" y="1905000"/>
            <a:ext cx="67056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/>
              <a:t>Unreasonable  Client Expectations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endParaRPr lang="en-US" sz="2800"/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/>
              <a:t>Behavior of Lawyers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endParaRPr lang="en-US" sz="2800"/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/>
              <a:t>Maldiagnosis by Mediator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endParaRPr lang="en-US" sz="2800"/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/>
              <a:t>Wrong  Process</a:t>
            </a:r>
          </a:p>
          <a:p>
            <a:pPr marL="741363" lvl="1" indent="-284163">
              <a:spcAft>
                <a:spcPts val="600"/>
              </a:spcAft>
              <a:buFont typeface="Arial" charset="0"/>
              <a:buChar char="•"/>
            </a:pPr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C938E">
              <a:alpha val="77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lumMod val="75000"/>
                <a:alpha val="75000"/>
              </a:schemeClr>
            </a:glow>
            <a:outerShdw blurRad="40005" dist="22987" dir="5400000" algn="tl" rotWithShape="0">
              <a:schemeClr val="accent3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/>
              <a:t>They Fail Because:</a:t>
            </a:r>
          </a:p>
        </p:txBody>
      </p:sp>
      <p:sp>
        <p:nvSpPr>
          <p:cNvPr id="4102" name="TextBox 3"/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4F9378"/>
                </a:solidFill>
              </a:rPr>
              <a:t>www.conflictmgmtassoc.com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88113"/>
            <a:ext cx="91440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C938E">
              <a:alpha val="77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lumMod val="75000"/>
                <a:alpha val="75000"/>
              </a:schemeClr>
            </a:glow>
            <a:outerShdw blurRad="40005" dist="22987" dir="5400000" algn="tl" rotWithShape="0">
              <a:schemeClr val="accent3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/>
              <a:t>Maximizing Settlement Possibilities</a:t>
            </a:r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4F9378"/>
                </a:solidFill>
              </a:rPr>
              <a:t>www.conflictmgmtassoc.com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88113"/>
            <a:ext cx="91440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C938E">
              <a:alpha val="77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lumMod val="75000"/>
                <a:alpha val="75000"/>
              </a:schemeClr>
            </a:glow>
            <a:outerShdw blurRad="40005" dist="22987" dir="5400000" algn="tl" rotWithShape="0">
              <a:schemeClr val="accent3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/>
              <a:t>Pre-Mediation Meeting</a:t>
            </a:r>
          </a:p>
        </p:txBody>
      </p:sp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4F9378"/>
                </a:solidFill>
              </a:rPr>
              <a:t>www.conflictmgmtassoc.com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88113"/>
            <a:ext cx="91440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51" name="Picture 3" descr="C:\Documents and Settings\Administrator\Local Settings\Temporary Internet Files\Content.IE5\HAQEZU85\MPj0438769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2313" y="1676400"/>
            <a:ext cx="487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752600"/>
            <a:ext cx="7010400" cy="4308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Process/Ground Rules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Mediator Style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Who will attend?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Pre-Mediation Submissions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C938E">
              <a:alpha val="77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lumMod val="75000"/>
                <a:alpha val="75000"/>
              </a:schemeClr>
            </a:glow>
            <a:outerShdw blurRad="40005" dist="22987" dir="5400000" algn="tl" rotWithShape="0">
              <a:schemeClr val="accent3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/>
              <a:t>What to Accomplish</a:t>
            </a:r>
          </a:p>
        </p:txBody>
      </p:sp>
      <p:sp>
        <p:nvSpPr>
          <p:cNvPr id="7174" name="TextBox 3"/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4F9378"/>
                </a:solidFill>
              </a:rPr>
              <a:t>www.conflictmgmtassoc.com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88113"/>
            <a:ext cx="91440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2057400"/>
            <a:ext cx="5867400" cy="301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Logistics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Procedural Status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3200" dirty="0">
                <a:latin typeface="+mn-lt"/>
                <a:cs typeface="+mn-cs"/>
              </a:rPr>
              <a:t>Client Needs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C938E">
              <a:alpha val="77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lumMod val="75000"/>
                <a:alpha val="75000"/>
              </a:schemeClr>
            </a:glow>
            <a:outerShdw blurRad="40005" dist="22987" dir="5400000" algn="tl" rotWithShape="0">
              <a:schemeClr val="accent3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/>
              <a:t>Pre-Mediation - continued</a:t>
            </a:r>
          </a:p>
        </p:txBody>
      </p:sp>
      <p:sp>
        <p:nvSpPr>
          <p:cNvPr id="8198" name="TextBox 3"/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4F9378"/>
                </a:solidFill>
              </a:rPr>
              <a:t>www.conflictmgmtassoc.com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88113"/>
            <a:ext cx="91440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C938E">
              <a:alpha val="77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lumMod val="75000"/>
                <a:alpha val="75000"/>
              </a:schemeClr>
            </a:glow>
            <a:outerShdw blurRad="40005" dist="22987" dir="5400000" algn="tl" rotWithShape="0">
              <a:schemeClr val="accent3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/>
              <a:t>Process</a:t>
            </a:r>
          </a:p>
        </p:txBody>
      </p:sp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4F9378"/>
                </a:solidFill>
              </a:rPr>
              <a:t>www.conflictmgmtassoc.com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88113"/>
            <a:ext cx="91440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23" name="Picture 3" descr="C:\Documents and Settings\Administrator\Local Settings\Temporary Internet Files\Content.IE5\01E3FISF\MPj0438739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764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C938E">
              <a:alpha val="77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lumMod val="75000"/>
                <a:alpha val="75000"/>
              </a:schemeClr>
            </a:glow>
            <a:outerShdw blurRad="40005" dist="22987" dir="5400000" algn="tl" rotWithShape="0">
              <a:schemeClr val="accent3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/>
              <a:t>Mediator Style</a:t>
            </a:r>
          </a:p>
        </p:txBody>
      </p:sp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4F9378"/>
                </a:solidFill>
              </a:rPr>
              <a:t>www.conflictmgmtassoc.com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88113"/>
            <a:ext cx="91440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7" name="Picture 9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9875" y="1881188"/>
            <a:ext cx="1814513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0" descr="C:\Program Files\Microsoft Office\media\cagcat10\j030091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713" y="2579688"/>
            <a:ext cx="1798637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1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4788" y="4240213"/>
            <a:ext cx="1830387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7013" y="1925638"/>
            <a:ext cx="1100137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3" descr="C:\Program Files\Microsoft Office\media\cagcat10\j0298653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225" y="4941888"/>
            <a:ext cx="178117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4" descr="C:\Program Files\Microsoft Office\media\cagcat10\j0297707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78238" y="4211638"/>
            <a:ext cx="1479550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presenting clients in medi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Representing clients in mediation</Template>
  <TotalTime>1</TotalTime>
  <Words>221</Words>
  <Application>Microsoft Office PowerPoint</Application>
  <PresentationFormat>On-screen Show (4:3)</PresentationFormat>
  <Paragraphs>140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Representing clients in mediation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Out-of-Court Settlements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 W</dc:creator>
  <cp:lastModifiedBy>Gary W</cp:lastModifiedBy>
  <cp:revision>1</cp:revision>
  <dcterms:created xsi:type="dcterms:W3CDTF">2009-11-19T01:33:08Z</dcterms:created>
  <dcterms:modified xsi:type="dcterms:W3CDTF">2009-11-19T01:34:28Z</dcterms:modified>
</cp:coreProperties>
</file>